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9" r:id="rId7"/>
    <p:sldId id="260" r:id="rId8"/>
    <p:sldId id="262" r:id="rId9"/>
    <p:sldId id="261" r:id="rId10"/>
    <p:sldId id="268" r:id="rId11"/>
    <p:sldId id="263" r:id="rId12"/>
    <p:sldId id="269" r:id="rId13"/>
    <p:sldId id="271" r:id="rId14"/>
    <p:sldId id="264" r:id="rId15"/>
    <p:sldId id="267" r:id="rId16"/>
    <p:sldId id="270" r:id="rId17"/>
    <p:sldId id="266" r:id="rId18"/>
  </p:sldIdLst>
  <p:sldSz cx="9001125" cy="7200900"/>
  <p:notesSz cx="6858000" cy="9144000"/>
  <p:defaultTextStyle>
    <a:defPPr>
      <a:defRPr lang="ru-RU"/>
    </a:defPPr>
    <a:lvl1pPr marL="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291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2583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8874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5166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1457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7749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40405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03320" algn="l" defTabSz="9258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39"/>
    <p:restoredTop sz="96327"/>
  </p:normalViewPr>
  <p:slideViewPr>
    <p:cSldViewPr>
      <p:cViewPr varScale="1">
        <p:scale>
          <a:sx n="108" d="100"/>
          <a:sy n="108" d="100"/>
        </p:scale>
        <p:origin x="1368" y="102"/>
      </p:cViewPr>
      <p:guideLst>
        <p:guide orient="horz" pos="2268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0292A9-27DB-632E-321E-FD9DD2C369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4433C-6AEA-8DE9-6520-13381223E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4DE4E-31CD-3748-B031-C9B1308B1EA7}" type="datetimeFigureOut">
              <a:rPr lang="en-RU" smtClean="0"/>
              <a:t>12/22/2022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99F52-0896-28DA-E43F-8B02C9A7C8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7CC62-F77B-3801-683C-3060F27762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3EF36-4451-EF4E-8E7E-FC6991E1C7F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806157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05DA7-73F7-E748-B0F6-BB1F627F9761}" type="datetimeFigureOut">
              <a:rPr lang="en-RU" smtClean="0"/>
              <a:t>12/22/2022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FDC2C-8679-7945-8CB9-C41F8280FE9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78040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DC2C-8679-7945-8CB9-C41F8280FE90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1525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DC2C-8679-7945-8CB9-C41F8280FE90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089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DC2C-8679-7945-8CB9-C41F8280FE90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6150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 userDrawn="1"/>
        </p:nvGrpSpPr>
        <p:grpSpPr>
          <a:xfrm>
            <a:off x="3092354" y="1112122"/>
            <a:ext cx="8847062" cy="8847062"/>
            <a:chOff x="6184708" y="2224243"/>
            <a:chExt cx="17694124" cy="17694124"/>
          </a:xfrm>
          <a:effectLst>
            <a:outerShdw blurRad="63500" sx="102000" sy="102000" algn="ctr" rotWithShape="0">
              <a:srgbClr val="81C6FF"/>
            </a:outerShdw>
          </a:effectLst>
        </p:grpSpPr>
        <p:sp>
          <p:nvSpPr>
            <p:cNvPr id="8" name="Овал 7"/>
            <p:cNvSpPr/>
            <p:nvPr userDrawn="1"/>
          </p:nvSpPr>
          <p:spPr>
            <a:xfrm rot="900000">
              <a:off x="6996420" y="3316005"/>
              <a:ext cx="15049672" cy="15049672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20000"/>
                        </a14:imgEffect>
                        <a14:imgEffect>
                          <a14:colorTemperature colorTemp="4700"/>
                        </a14:imgEffect>
                        <a14:imgEffect>
                          <a14:saturation sat="120000"/>
                        </a14:imgEffect>
                      </a14:imgLayer>
                    </a14:imgProps>
                  </a:ext>
                </a:extLst>
              </a:blip>
              <a:stretch>
                <a:fillRect l="-6350" t="-7139" r="-6350" b="-7139"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 userDrawn="1"/>
          </p:nvSpPr>
          <p:spPr>
            <a:xfrm rot="14812304">
              <a:off x="6184708" y="2224243"/>
              <a:ext cx="17694124" cy="17694124"/>
            </a:xfrm>
            <a:prstGeom prst="ellipse">
              <a:avLst/>
            </a:prstGeom>
            <a:gradFill flip="none" rotWithShape="1">
              <a:gsLst>
                <a:gs pos="417">
                  <a:schemeClr val="tx1"/>
                </a:gs>
                <a:gs pos="66000">
                  <a:schemeClr val="tx1">
                    <a:alpha val="82000"/>
                  </a:schemeClr>
                </a:gs>
                <a:gs pos="84000">
                  <a:schemeClr val="tx1">
                    <a:alpha val="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softEdge rad="723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/>
          <p:cNvGrpSpPr/>
          <p:nvPr userDrawn="1"/>
        </p:nvGrpSpPr>
        <p:grpSpPr>
          <a:xfrm>
            <a:off x="-1510699" y="-758095"/>
            <a:ext cx="7198750" cy="5656166"/>
            <a:chOff x="-682988" y="-235745"/>
            <a:chExt cx="7198750" cy="5656166"/>
          </a:xfrm>
        </p:grpSpPr>
        <p:sp>
          <p:nvSpPr>
            <p:cNvPr id="11" name="Овал 10"/>
            <p:cNvSpPr/>
            <p:nvPr userDrawn="1"/>
          </p:nvSpPr>
          <p:spPr>
            <a:xfrm>
              <a:off x="-682988" y="-235745"/>
              <a:ext cx="7198750" cy="5656166"/>
            </a:xfrm>
            <a:prstGeom prst="ellipse">
              <a:avLst/>
            </a:prstGeom>
            <a:gradFill>
              <a:gsLst>
                <a:gs pos="0">
                  <a:schemeClr val="bg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blurRad="1270000" sx="200000" sy="200000" algn="ctr" rotWithShape="0">
                <a:srgbClr val="FFA40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2" name="Группа 11"/>
            <p:cNvGrpSpPr/>
            <p:nvPr userDrawn="1"/>
          </p:nvGrpSpPr>
          <p:grpSpPr>
            <a:xfrm>
              <a:off x="2577981" y="2253217"/>
              <a:ext cx="676812" cy="678242"/>
              <a:chOff x="5163555" y="4506434"/>
              <a:chExt cx="1420124" cy="1356484"/>
            </a:xfrm>
            <a:effectLst>
              <a:outerShdw blurRad="1270000" sx="1000" sy="1000" algn="ctr" rotWithShape="0">
                <a:schemeClr val="bg1"/>
              </a:outerShdw>
            </a:effectLst>
          </p:grpSpPr>
          <p:sp>
            <p:nvSpPr>
              <p:cNvPr id="13" name="Овал 12"/>
              <p:cNvSpPr/>
              <p:nvPr userDrawn="1"/>
            </p:nvSpPr>
            <p:spPr>
              <a:xfrm>
                <a:off x="5544741" y="4896644"/>
                <a:ext cx="576063" cy="576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glow rad="1270000">
                  <a:srgbClr val="FFFF00">
                    <a:alpha val="30000"/>
                  </a:srgbClr>
                </a:glow>
                <a:outerShdw blurRad="1270000" sx="88000" sy="88000" algn="ctr" rotWithShape="0">
                  <a:srgbClr val="FFFF9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Овал 13"/>
              <p:cNvSpPr/>
              <p:nvPr userDrawn="1"/>
            </p:nvSpPr>
            <p:spPr>
              <a:xfrm>
                <a:off x="5163555" y="4506434"/>
                <a:ext cx="1420124" cy="13564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85800">
                  <a:srgbClr val="FFFF99"/>
                </a:glow>
                <a:outerShdw blurRad="1270000" sx="200000" sy="200000" algn="ctr" rotWithShape="0">
                  <a:srgbClr val="FFC000"/>
                </a:outerShdw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5" name="3"/>
          <p:cNvSpPr/>
          <p:nvPr userDrawn="1"/>
        </p:nvSpPr>
        <p:spPr>
          <a:xfrm rot="1800000">
            <a:off x="3408883" y="2702693"/>
            <a:ext cx="678242" cy="6782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00B0F0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10б 9"/>
          <p:cNvSpPr/>
          <p:nvPr userDrawn="1"/>
        </p:nvSpPr>
        <p:spPr>
          <a:xfrm rot="1800000">
            <a:off x="4787520" y="2950350"/>
            <a:ext cx="3272826" cy="3272826"/>
          </a:xfrm>
          <a:prstGeom prst="ellipse">
            <a:avLst/>
          </a:prstGeom>
          <a:solidFill>
            <a:schemeClr val="accent5">
              <a:lumMod val="40000"/>
              <a:lumOff val="60000"/>
              <a:alpha val="8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13"/>
          <p:cNvSpPr/>
          <p:nvPr userDrawn="1"/>
        </p:nvSpPr>
        <p:spPr>
          <a:xfrm rot="1800000">
            <a:off x="6917447" y="4728364"/>
            <a:ext cx="678242" cy="6782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  <a:alpha val="25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14"/>
          <p:cNvSpPr/>
          <p:nvPr userDrawn="1"/>
        </p:nvSpPr>
        <p:spPr>
          <a:xfrm rot="1800000">
            <a:off x="7489536" y="5141121"/>
            <a:ext cx="288032" cy="28803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5"/>
          <p:cNvSpPr/>
          <p:nvPr userDrawn="1"/>
        </p:nvSpPr>
        <p:spPr>
          <a:xfrm rot="1800000">
            <a:off x="4252732" y="3256111"/>
            <a:ext cx="364882" cy="364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C000">
                  <a:alpha val="5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4"/>
          <p:cNvSpPr/>
          <p:nvPr userDrawn="1"/>
        </p:nvSpPr>
        <p:spPr>
          <a:xfrm rot="1800000">
            <a:off x="3723561" y="2950594"/>
            <a:ext cx="364882" cy="364882"/>
          </a:xfrm>
          <a:prstGeom prst="ellipse">
            <a:avLst/>
          </a:prstGeom>
          <a:gradFill>
            <a:gsLst>
              <a:gs pos="0">
                <a:srgbClr val="FFFF00">
                  <a:alpha val="10000"/>
                </a:srgbClr>
              </a:gs>
              <a:gs pos="100000">
                <a:srgbClr val="92D050">
                  <a:alpha val="40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11б 6"/>
          <p:cNvSpPr/>
          <p:nvPr userDrawn="1"/>
        </p:nvSpPr>
        <p:spPr>
          <a:xfrm rot="1800000">
            <a:off x="4734856" y="3106293"/>
            <a:ext cx="1782353" cy="2160240"/>
          </a:xfrm>
          <a:prstGeom prst="star6">
            <a:avLst>
              <a:gd name="adj" fmla="val 50000"/>
              <a:gd name="hf" fmla="val 115470"/>
            </a:avLst>
          </a:prstGeom>
          <a:gradFill flip="none" rotWithShape="1">
            <a:gsLst>
              <a:gs pos="0">
                <a:srgbClr val="7030A0">
                  <a:alpha val="10000"/>
                </a:srgbClr>
              </a:gs>
              <a:gs pos="100000">
                <a:srgbClr val="FF0000">
                  <a:alpha val="2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3б 2"/>
          <p:cNvSpPr/>
          <p:nvPr userDrawn="1"/>
        </p:nvSpPr>
        <p:spPr>
          <a:xfrm rot="1800000">
            <a:off x="3387870" y="2557554"/>
            <a:ext cx="1307642" cy="13076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12б 10"/>
          <p:cNvSpPr/>
          <p:nvPr userDrawn="1"/>
        </p:nvSpPr>
        <p:spPr>
          <a:xfrm rot="1800000">
            <a:off x="6323896" y="3930320"/>
            <a:ext cx="2469286" cy="2743652"/>
          </a:xfrm>
          <a:prstGeom prst="star6">
            <a:avLst>
              <a:gd name="adj" fmla="val 42978"/>
              <a:gd name="hf" fmla="val 115470"/>
            </a:avLst>
          </a:prstGeom>
          <a:gradFill flip="none" rotWithShape="1">
            <a:gsLst>
              <a:gs pos="0">
                <a:srgbClr val="FFFF00">
                  <a:alpha val="10000"/>
                </a:srgbClr>
              </a:gs>
              <a:gs pos="100000">
                <a:srgbClr val="81C6FF">
                  <a:alpha val="2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62"/>
          <p:cNvSpPr/>
          <p:nvPr userDrawn="1"/>
        </p:nvSpPr>
        <p:spPr>
          <a:xfrm rot="1800000">
            <a:off x="4960005" y="3664455"/>
            <a:ext cx="364882" cy="364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00B0F0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8б 7"/>
          <p:cNvSpPr/>
          <p:nvPr userDrawn="1"/>
        </p:nvSpPr>
        <p:spPr>
          <a:xfrm rot="1800000">
            <a:off x="5797998" y="3895017"/>
            <a:ext cx="1563290" cy="156329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FF00">
                  <a:alpha val="5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6" name="9"/>
          <p:cNvSpPr/>
          <p:nvPr userDrawn="1"/>
        </p:nvSpPr>
        <p:spPr>
          <a:xfrm rot="1800000">
            <a:off x="6701115" y="4685926"/>
            <a:ext cx="288032" cy="28803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0000">
                  <a:alpha val="37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7"/>
          <p:cNvSpPr/>
          <p:nvPr userDrawn="1"/>
        </p:nvSpPr>
        <p:spPr>
          <a:xfrm rot="1800000">
            <a:off x="5647175" y="4061193"/>
            <a:ext cx="364882" cy="36488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C000">
                  <a:alpha val="5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6"/>
          <p:cNvSpPr/>
          <p:nvPr userDrawn="1"/>
        </p:nvSpPr>
        <p:spPr>
          <a:xfrm rot="1800000">
            <a:off x="4818172" y="3582568"/>
            <a:ext cx="364882" cy="364882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2"/>
          <p:cNvSpPr/>
          <p:nvPr userDrawn="1"/>
        </p:nvSpPr>
        <p:spPr>
          <a:xfrm rot="1800000">
            <a:off x="3273194" y="2624353"/>
            <a:ext cx="678242" cy="678242"/>
          </a:xfrm>
          <a:prstGeom prst="ellipse">
            <a:avLst/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>
                  <a:alpha val="20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1б 1"/>
          <p:cNvSpPr/>
          <p:nvPr userDrawn="1"/>
        </p:nvSpPr>
        <p:spPr>
          <a:xfrm rot="1800000">
            <a:off x="1833572" y="1659081"/>
            <a:ext cx="1307642" cy="130764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chemeClr val="accent5">
                  <a:lumMod val="20000"/>
                  <a:lumOff val="80000"/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1" name="8б 5"/>
          <p:cNvSpPr/>
          <p:nvPr userDrawn="1"/>
        </p:nvSpPr>
        <p:spPr>
          <a:xfrm rot="1800000">
            <a:off x="2243975" y="1481833"/>
            <a:ext cx="3272826" cy="3272826"/>
          </a:xfrm>
          <a:custGeom>
            <a:avLst/>
            <a:gdLst/>
            <a:ahLst/>
            <a:cxnLst/>
            <a:rect l="l" t="t" r="r" b="b"/>
            <a:pathLst>
              <a:path w="3572776" h="3572776">
                <a:moveTo>
                  <a:pt x="1467448" y="830513"/>
                </a:moveTo>
                <a:cubicBezTo>
                  <a:pt x="939533" y="830513"/>
                  <a:pt x="511573" y="1258473"/>
                  <a:pt x="511573" y="1786388"/>
                </a:cubicBezTo>
                <a:cubicBezTo>
                  <a:pt x="511573" y="2314303"/>
                  <a:pt x="939533" y="2742263"/>
                  <a:pt x="1467448" y="2742263"/>
                </a:cubicBezTo>
                <a:cubicBezTo>
                  <a:pt x="1995363" y="2742263"/>
                  <a:pt x="2423323" y="2314303"/>
                  <a:pt x="2423323" y="1786388"/>
                </a:cubicBezTo>
                <a:cubicBezTo>
                  <a:pt x="2423323" y="1258473"/>
                  <a:pt x="1995363" y="830513"/>
                  <a:pt x="1467448" y="830513"/>
                </a:cubicBezTo>
                <a:close/>
                <a:moveTo>
                  <a:pt x="1786388" y="0"/>
                </a:moveTo>
                <a:cubicBezTo>
                  <a:pt x="2772983" y="0"/>
                  <a:pt x="3572776" y="799793"/>
                  <a:pt x="3572776" y="1786388"/>
                </a:cubicBezTo>
                <a:cubicBezTo>
                  <a:pt x="3572776" y="2772983"/>
                  <a:pt x="2772983" y="3572776"/>
                  <a:pt x="1786388" y="3572776"/>
                </a:cubicBezTo>
                <a:cubicBezTo>
                  <a:pt x="799793" y="3572776"/>
                  <a:pt x="0" y="2772983"/>
                  <a:pt x="0" y="1786388"/>
                </a:cubicBezTo>
                <a:cubicBezTo>
                  <a:pt x="0" y="799793"/>
                  <a:pt x="799793" y="0"/>
                  <a:pt x="1786388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  <a:effectLst>
            <a:outerShdw sx="200000" sy="200000" algn="ctr" rotWithShape="0">
              <a:srgbClr val="FF8B8B">
                <a:alpha val="75000"/>
              </a:srgbClr>
            </a:outerShdw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7б 8"/>
          <p:cNvSpPr/>
          <p:nvPr userDrawn="1"/>
        </p:nvSpPr>
        <p:spPr>
          <a:xfrm rot="1800000">
            <a:off x="1763462" y="493637"/>
            <a:ext cx="6636234" cy="6636234"/>
          </a:xfrm>
          <a:custGeom>
            <a:avLst/>
            <a:gdLst/>
            <a:ahLst/>
            <a:cxnLst/>
            <a:rect l="l" t="t" r="r" b="b"/>
            <a:pathLst>
              <a:path w="3572776" h="3572776">
                <a:moveTo>
                  <a:pt x="1467448" y="830513"/>
                </a:moveTo>
                <a:cubicBezTo>
                  <a:pt x="939533" y="830513"/>
                  <a:pt x="511573" y="1258473"/>
                  <a:pt x="511573" y="1786388"/>
                </a:cubicBezTo>
                <a:cubicBezTo>
                  <a:pt x="511573" y="2314303"/>
                  <a:pt x="939533" y="2742263"/>
                  <a:pt x="1467448" y="2742263"/>
                </a:cubicBezTo>
                <a:cubicBezTo>
                  <a:pt x="1995363" y="2742263"/>
                  <a:pt x="2423323" y="2314303"/>
                  <a:pt x="2423323" y="1786388"/>
                </a:cubicBezTo>
                <a:cubicBezTo>
                  <a:pt x="2423323" y="1258473"/>
                  <a:pt x="1995363" y="830513"/>
                  <a:pt x="1467448" y="830513"/>
                </a:cubicBezTo>
                <a:close/>
                <a:moveTo>
                  <a:pt x="1786388" y="0"/>
                </a:moveTo>
                <a:cubicBezTo>
                  <a:pt x="2772983" y="0"/>
                  <a:pt x="3572776" y="799793"/>
                  <a:pt x="3572776" y="1786388"/>
                </a:cubicBezTo>
                <a:cubicBezTo>
                  <a:pt x="3572776" y="2772983"/>
                  <a:pt x="2772983" y="3572776"/>
                  <a:pt x="1786388" y="3572776"/>
                </a:cubicBezTo>
                <a:cubicBezTo>
                  <a:pt x="799793" y="3572776"/>
                  <a:pt x="0" y="2772983"/>
                  <a:pt x="0" y="1786388"/>
                </a:cubicBezTo>
                <a:cubicBezTo>
                  <a:pt x="0" y="799793"/>
                  <a:pt x="799793" y="0"/>
                  <a:pt x="1786388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00">
                  <a:alpha val="0"/>
                </a:srgbClr>
              </a:gs>
              <a:gs pos="100000">
                <a:srgbClr val="FF0000">
                  <a:alpha val="40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698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Заголовок 53"/>
          <p:cNvSpPr>
            <a:spLocks noGrp="1"/>
          </p:cNvSpPr>
          <p:nvPr>
            <p:ph type="title" hasCustomPrompt="1"/>
          </p:nvPr>
        </p:nvSpPr>
        <p:spPr>
          <a:xfrm>
            <a:off x="3759952" y="1320180"/>
            <a:ext cx="5256966" cy="1200150"/>
          </a:xfrm>
          <a:prstGeom prst="rect">
            <a:avLst/>
          </a:prstGeom>
        </p:spPr>
        <p:txBody>
          <a:bodyPr anchor="b"/>
          <a:lstStyle>
            <a:lvl1pPr>
              <a:defRPr sz="3600" baseline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Segoe UI Light" pitchFamily="34" charset="0"/>
                <a:cs typeface="Segoe UI Light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34" name="Овал 33"/>
          <p:cNvSpPr/>
          <p:nvPr userDrawn="1"/>
        </p:nvSpPr>
        <p:spPr>
          <a:xfrm>
            <a:off x="770268" y="801736"/>
            <a:ext cx="2636816" cy="263681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бъект 7"/>
          <p:cNvSpPr>
            <a:spLocks noGrp="1"/>
          </p:cNvSpPr>
          <p:nvPr>
            <p:ph sz="quarter" idx="11"/>
          </p:nvPr>
        </p:nvSpPr>
        <p:spPr>
          <a:xfrm>
            <a:off x="179388" y="3211375"/>
            <a:ext cx="3227387" cy="3888482"/>
          </a:xfrm>
          <a:prstGeom prst="rect">
            <a:avLst/>
          </a:prstGeom>
        </p:spPr>
        <p:txBody>
          <a:bodyPr/>
          <a:lstStyle>
            <a:lvl1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algn="l" defTabSz="720090" rtl="0" eaLnBrk="1" latinLnBrk="0" hangingPunct="1">
              <a:spcBef>
                <a:spcPct val="20000"/>
              </a:spcBef>
              <a:buFont typeface="Arial" pitchFamily="34" charset="0"/>
              <a:defRPr lang="ru-RU" sz="2400" kern="12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9393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11 -0.12148 L 0.00282 0.00859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7" y="650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358E-7 -3.54497E-6 L -0.18393 -0.13007 " pathEditMode="relative" rAng="0" ptsTypes="AA">
                                      <p:cBhvr>
                                        <p:cTn id="62" dur="3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7" y="-65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 0.00265 L -0.26022 -0.18496 " pathEditMode="relative" rAng="0" ptsTypes="AA">
                                      <p:cBhvr>
                                        <p:cTn id="64" dur="3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26" y="-939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7 -0.00529 L -0.33034 -0.22531 " pathEditMode="relative" rAng="0" ptsTypes="AA">
                                      <p:cBhvr>
                                        <p:cTn id="66" dur="3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7" y="-1100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03 -0.01014 L -0.35095 -0.24427 " pathEditMode="relative" rAng="0" ptsTypes="AA">
                                      <p:cBhvr>
                                        <p:cTn id="68" dur="3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5" y="-1170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4.28571E-6 L -0.42512 -0.29939 " pathEditMode="relative" rAng="0" ptsTypes="AA">
                                      <p:cBhvr>
                                        <p:cTn id="70" dur="3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5" y="-1496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4.92063E-6 L -0.53788 -0.38073 " pathEditMode="relative" rAng="0" ptsTypes="AA">
                                      <p:cBhvr>
                                        <p:cTn id="72" dur="3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03" y="-1904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1 1.40119E-6 L -0.58645 -0.41353 " pathEditMode="relative" rAng="0" ptsTypes="AA">
                                      <p:cBhvr>
                                        <p:cTn id="74" dur="3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7" y="-2068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9506E-7 -1.45847E-6 L -0.62826 -0.44371 " pathEditMode="relative" rAng="0" ptsTypes="AA">
                                      <p:cBhvr>
                                        <p:cTn id="76" dur="3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2" y="-2218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4 0.01146 L -0.19429 -0.13093 " pathEditMode="relative" rAng="0" ptsTypes="AA">
                                      <p:cBhvr>
                                        <p:cTn id="78" dur="3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26" y="-711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15 -0.07124 L -2.39238E-6 -4.19056E-6 " pathEditMode="relative" rAng="0" ptsTypes="AA">
                                      <p:cBhvr>
                                        <p:cTn id="8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8" y="3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73908" b="20000"/>
          <a:stretch/>
        </p:blipFill>
        <p:spPr bwMode="auto">
          <a:xfrm rot="16200000">
            <a:off x="2880383" y="-2952339"/>
            <a:ext cx="3240359" cy="900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бъект 6"/>
          <p:cNvSpPr>
            <a:spLocks noGrp="1"/>
          </p:cNvSpPr>
          <p:nvPr>
            <p:ph sz="quarter" idx="10"/>
          </p:nvPr>
        </p:nvSpPr>
        <p:spPr>
          <a:xfrm>
            <a:off x="468313" y="1728242"/>
            <a:ext cx="8064500" cy="5112296"/>
          </a:xfrm>
          <a:prstGeom prst="rect">
            <a:avLst/>
          </a:prstGeom>
        </p:spPr>
        <p:txBody>
          <a:bodyPr/>
          <a:lstStyle>
            <a:lvl1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1pPr>
            <a:lvl2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2pPr>
            <a:lvl3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3pPr>
            <a:lvl4pPr>
              <a:defRPr lang="ru-RU" sz="24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4pPr>
            <a:lvl5pPr>
              <a:defRPr lang="ru-RU" sz="240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Овал 6"/>
          <p:cNvSpPr/>
          <p:nvPr userDrawn="1"/>
        </p:nvSpPr>
        <p:spPr>
          <a:xfrm flipV="1">
            <a:off x="179956" y="1212322"/>
            <a:ext cx="8713094" cy="838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 userDrawn="1"/>
        </p:nvSpPr>
        <p:spPr>
          <a:xfrm flipV="1">
            <a:off x="179956" y="6912818"/>
            <a:ext cx="8713094" cy="838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30C6A-E2B4-FC37-44EA-0929180085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EF1110E-1FB3-5A49-863D-426A9072B0A4}" type="datetime1">
              <a:rPr lang="ru-RU" smtClean="0"/>
              <a:t>22.12.2022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A6134D-D8C6-622B-7268-A1295B9A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43716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wd">
                    <p:tmPct val="1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с комментар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73908" b="20000"/>
          <a:stretch/>
        </p:blipFill>
        <p:spPr bwMode="auto">
          <a:xfrm rot="16200000">
            <a:off x="2880383" y="-2952339"/>
            <a:ext cx="3240359" cy="900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5612" y="287338"/>
            <a:ext cx="8089900" cy="5617367"/>
          </a:xfrm>
          <a:prstGeom prst="rect">
            <a:avLst/>
          </a:prstGeom>
          <a:solidFill>
            <a:srgbClr val="00B0F0">
              <a:alpha val="30000"/>
            </a:srgbClr>
          </a:solidFill>
          <a:effectLst>
            <a:outerShdw blurRad="571500" sx="102000" sy="102000" algn="ctr" rotWithShape="0">
              <a:schemeClr val="bg1"/>
            </a:outerShdw>
          </a:effectLst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56249" y="5934502"/>
            <a:ext cx="8088625" cy="1122332"/>
          </a:xfrm>
          <a:custGeom>
            <a:avLst/>
            <a:gdLst/>
            <a:ahLst/>
            <a:cxnLst/>
            <a:rect l="l" t="t" r="r" b="b"/>
            <a:pathLst>
              <a:path w="8088625" h="1122332">
                <a:moveTo>
                  <a:pt x="7320677" y="0"/>
                </a:moveTo>
                <a:lnTo>
                  <a:pt x="7500697" y="186228"/>
                </a:lnTo>
                <a:lnTo>
                  <a:pt x="7975637" y="186228"/>
                </a:lnTo>
                <a:cubicBezTo>
                  <a:pt x="8038039" y="186228"/>
                  <a:pt x="8088625" y="236814"/>
                  <a:pt x="8088625" y="299216"/>
                </a:cubicBezTo>
                <a:lnTo>
                  <a:pt x="8088625" y="1009344"/>
                </a:lnTo>
                <a:cubicBezTo>
                  <a:pt x="8088625" y="1071746"/>
                  <a:pt x="8038039" y="1122332"/>
                  <a:pt x="7975637" y="1122332"/>
                </a:cubicBezTo>
                <a:lnTo>
                  <a:pt x="112988" y="1122332"/>
                </a:lnTo>
                <a:cubicBezTo>
                  <a:pt x="50586" y="1122332"/>
                  <a:pt x="0" y="1071746"/>
                  <a:pt x="0" y="1009344"/>
                </a:cubicBezTo>
                <a:lnTo>
                  <a:pt x="0" y="299216"/>
                </a:lnTo>
                <a:cubicBezTo>
                  <a:pt x="0" y="236814"/>
                  <a:pt x="50586" y="186228"/>
                  <a:pt x="112988" y="186228"/>
                </a:cubicBezTo>
                <a:lnTo>
                  <a:pt x="7140657" y="186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84200" dist="50800" dir="16200000">
              <a:schemeClr val="tx2">
                <a:lumMod val="50000"/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ru-RU">
              <a:solidFill>
                <a:srgbClr val="0070C0"/>
              </a:solidFill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63033" y="6120730"/>
            <a:ext cx="8101013" cy="936104"/>
          </a:xfrm>
        </p:spPr>
        <p:txBody>
          <a:bodyPr anchor="t"/>
          <a:lstStyle>
            <a:lvl1pPr>
              <a:defRPr lang="ru-RU" sz="2400">
                <a:solidFill>
                  <a:srgbClr val="0070C0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pPr marL="347187" lvl="0" indent="-347187" algn="l">
              <a:spcBef>
                <a:spcPct val="20000"/>
              </a:spcBef>
              <a:buFont typeface="Arial" pitchFamily="34" charset="0"/>
              <a:buChar char="•"/>
            </a:pPr>
            <a:r>
              <a:rPr lang="en-GB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719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0057" y="288370"/>
            <a:ext cx="8101013" cy="1200150"/>
          </a:xfrm>
          <a:prstGeom prst="rect">
            <a:avLst/>
          </a:prstGeom>
        </p:spPr>
        <p:txBody>
          <a:bodyPr anchor="b"/>
          <a:lstStyle/>
          <a:p>
            <a:pPr lvl="0" defTabSz="72009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0057" y="1680211"/>
            <a:ext cx="8101013" cy="4752261"/>
          </a:xfrm>
          <a:prstGeom prst="rect">
            <a:avLst/>
          </a:prstGeom>
        </p:spPr>
        <p:txBody>
          <a:bodyPr/>
          <a:lstStyle/>
          <a:p>
            <a:pPr marL="270034" lvl="0" indent="-270034" defTabSz="720090"/>
            <a:r>
              <a:rPr lang="ru-RU"/>
              <a:t>Образец текста</a:t>
            </a:r>
          </a:p>
          <a:p>
            <a:pPr marL="585073" lvl="1" indent="-225028" defTabSz="720090"/>
            <a:r>
              <a:rPr lang="ru-RU"/>
              <a:t>Второй уровень</a:t>
            </a:r>
          </a:p>
          <a:p>
            <a:pPr marL="900113" lvl="2" indent="-180023" defTabSz="720090"/>
            <a:r>
              <a:rPr lang="ru-RU"/>
              <a:t>Третий уровень</a:t>
            </a:r>
          </a:p>
          <a:p>
            <a:pPr marL="1260158" lvl="3" indent="-180023" defTabSz="720090"/>
            <a:r>
              <a:rPr lang="ru-RU"/>
              <a:t>Четвертый уровень</a:t>
            </a:r>
          </a:p>
          <a:p>
            <a:pPr marL="1620203" lvl="4" indent="-180023" defTabSz="720090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0057" y="6674168"/>
            <a:ext cx="2100263" cy="383382"/>
          </a:xfrm>
          <a:prstGeom prst="rect">
            <a:avLst/>
          </a:prstGeom>
        </p:spPr>
        <p:txBody>
          <a:bodyPr vert="horz" lIns="92583" tIns="46292" rIns="92583" bIns="4629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1110E-1FB3-5A49-863D-426A9072B0A4}" type="datetime1">
              <a:rPr lang="ru-RU" smtClean="0"/>
              <a:t>22.12.2022</a:t>
            </a:fld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39A74-5086-4C4E-35C8-0A6020257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56350" y="6673850"/>
            <a:ext cx="2025650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2EDFD-EA40-8340-973A-BDE8543CE9A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642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transition spd="slow">
    <p:push dir="u"/>
  </p:transition>
  <p:hf sldNum="0" hdr="0" ftr="0"/>
  <p:txStyles>
    <p:titleStyle>
      <a:lvl1pPr algn="ctr" defTabSz="925830" rtl="0" eaLnBrk="1" latinLnBrk="0" hangingPunct="1">
        <a:spcBef>
          <a:spcPct val="0"/>
        </a:spcBef>
        <a:buNone/>
        <a:defRPr lang="ru-RU" sz="3600" kern="1200" baseline="0" dirty="0" smtClean="0">
          <a:gradFill flip="none" rotWithShape="1">
            <a:gsLst>
              <a:gs pos="70000">
                <a:schemeClr val="bg1"/>
              </a:gs>
              <a:gs pos="91000">
                <a:schemeClr val="tx1">
                  <a:alpha val="0"/>
                </a:schemeClr>
              </a:gs>
            </a:gsLst>
            <a:lin ang="5400000" scaled="1"/>
            <a:tileRect/>
          </a:gradFill>
          <a:latin typeface="Segoe UI Light" pitchFamily="34" charset="0"/>
          <a:ea typeface="+mj-ea"/>
          <a:cs typeface="Segoe UI Light" pitchFamily="34" charset="0"/>
        </a:defRPr>
      </a:lvl1pPr>
    </p:titleStyle>
    <p:bodyStyle>
      <a:lvl1pPr marL="347187" indent="-347187" algn="l" defTabSz="925830" rtl="0" eaLnBrk="1" latinLnBrk="0" hangingPunct="1">
        <a:spcBef>
          <a:spcPct val="20000"/>
        </a:spcBef>
        <a:buFont typeface="Arial" pitchFamily="34" charset="0"/>
        <a:buChar char="•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1pPr>
      <a:lvl2pPr marL="752237" indent="-289322" algn="l" defTabSz="925830" rtl="0" eaLnBrk="1" latinLnBrk="0" hangingPunct="1">
        <a:spcBef>
          <a:spcPct val="20000"/>
        </a:spcBef>
        <a:buFont typeface="Arial" pitchFamily="34" charset="0"/>
        <a:buChar char="–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2pPr>
      <a:lvl3pPr marL="1157288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3pPr>
      <a:lvl4pPr marL="1620203" indent="-231458" algn="l" defTabSz="925830" rtl="0" eaLnBrk="1" latinLnBrk="0" hangingPunct="1">
        <a:spcBef>
          <a:spcPct val="20000"/>
        </a:spcBef>
        <a:buFont typeface="Arial" pitchFamily="34" charset="0"/>
        <a:buChar char="–"/>
        <a:defRPr lang="ru-RU" sz="2400" kern="1200" smtClean="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4pPr>
      <a:lvl5pPr marL="2083118" indent="-231458" algn="l" defTabSz="925830" rtl="0" eaLnBrk="1" latinLnBrk="0" hangingPunct="1">
        <a:spcBef>
          <a:spcPct val="20000"/>
        </a:spcBef>
        <a:buFont typeface="Arial" pitchFamily="34" charset="0"/>
        <a:buChar char="»"/>
        <a:defRPr lang="ru-RU" sz="2400" kern="1200">
          <a:gradFill flip="none" rotWithShape="1">
            <a:gsLst>
              <a:gs pos="70000">
                <a:schemeClr val="bg1"/>
              </a:gs>
              <a:gs pos="91000">
                <a:schemeClr val="bg1">
                  <a:lumMod val="75000"/>
                </a:schemeClr>
              </a:gs>
            </a:gsLst>
            <a:lin ang="5400000" scaled="1"/>
            <a:tileRect/>
          </a:gradFill>
          <a:latin typeface="Segoe UI" pitchFamily="34" charset="0"/>
          <a:ea typeface="+mn-ea"/>
          <a:cs typeface="Segoe UI" pitchFamily="34" charset="0"/>
        </a:defRPr>
      </a:lvl5pPr>
      <a:lvl6pPr marL="2546033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948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863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778" indent="-231458" algn="l" defTabSz="92583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291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583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74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57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49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405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03320" algn="l" defTabSz="9258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rPr>
              <a:t>Cassini</a:t>
            </a:r>
            <a:r>
              <a:rPr lang="ru-RU" sz="40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rPr>
              <a:t> – </a:t>
            </a:r>
            <a:r>
              <a:rPr lang="en-US" sz="40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rPr>
              <a:t>Huygens</a:t>
            </a:r>
            <a:r>
              <a:rPr lang="en-RU" sz="40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rPr>
              <a:t> </a:t>
            </a:r>
            <a:endParaRPr lang="ru-RU" sz="4000" dirty="0">
              <a:gradFill flip="none" rotWithShape="1">
                <a:gsLst>
                  <a:gs pos="70000">
                    <a:schemeClr val="bg1"/>
                  </a:gs>
                  <a:gs pos="91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atin typeface="Segoe UI" pitchFamily="34" charset="0"/>
              <a:ea typeface="+mn-ea"/>
              <a:cs typeface="Segoe U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1"/>
          </p:nvPr>
        </p:nvSpPr>
        <p:spPr>
          <a:xfrm>
            <a:off x="108074" y="6264746"/>
            <a:ext cx="3227387" cy="809641"/>
          </a:xfrm>
        </p:spPr>
        <p:txBody>
          <a:bodyPr/>
          <a:lstStyle/>
          <a:p>
            <a:pPr marL="0" indent="0" algn="ctr">
              <a:buNone/>
            </a:pPr>
            <a:r>
              <a:rPr lang="ru-RU" sz="2000" dirty="0"/>
              <a:t>Команда: </a:t>
            </a:r>
            <a:r>
              <a:rPr lang="en-US" sz="2000" dirty="0"/>
              <a:t>Empty</a:t>
            </a:r>
            <a:endParaRPr lang="en-RU" sz="2000" dirty="0"/>
          </a:p>
          <a:p>
            <a:pPr marL="0" indent="0" algn="ctr">
              <a:buNone/>
            </a:pPr>
            <a:r>
              <a:rPr lang="ru-RU" sz="2000" dirty="0"/>
              <a:t>Группа: М8О-111Б-22</a:t>
            </a:r>
            <a:endParaRPr lang="en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164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E41-D96E-75D1-9379-83CBE640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4" y="46123"/>
            <a:ext cx="8101013" cy="1200150"/>
          </a:xfrm>
        </p:spPr>
        <p:txBody>
          <a:bodyPr/>
          <a:lstStyle/>
          <a:p>
            <a:r>
              <a:rPr lang="ru-RU" dirty="0"/>
              <a:t>Программная реализация</a:t>
            </a:r>
            <a:endParaRPr lang="en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50BCC4-DE56-14B8-4D26-E8857153ED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154" y="1368202"/>
            <a:ext cx="7063838" cy="5030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Сравнительные графики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FEF2F-D200-762F-F139-6AFA797FCD9C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8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C893E5-CDDF-4B1A-AE35-2FB0B99CC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389" y="2033474"/>
            <a:ext cx="4944281" cy="32961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CF56B71-D811-4CC2-8F2F-A0E69219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482" y="3384426"/>
            <a:ext cx="5088822" cy="31683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3300794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FBD2A-BE6E-B65D-E223-99240C93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8049"/>
            <a:ext cx="8101013" cy="1200150"/>
          </a:xfrm>
        </p:spPr>
        <p:txBody>
          <a:bodyPr/>
          <a:lstStyle/>
          <a:p>
            <a:r>
              <a:rPr lang="ru-RU" dirty="0"/>
              <a:t>Симуляция</a:t>
            </a:r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AAD64-6A6C-ACDC-2ED3-FEF0DC4C7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2" y="3624435"/>
            <a:ext cx="5544616" cy="3118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2DB9C1-F305-4A8B-56E2-BB7007F535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82" y="1564969"/>
            <a:ext cx="8496945" cy="1200150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Симуляцию нашего проекта мы осуществили в </a:t>
            </a:r>
            <a:r>
              <a:rPr lang="en-GB" sz="2400" dirty="0" err="1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Kerbal</a:t>
            </a:r>
            <a:r>
              <a:rPr lang="en-GB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 Space Program (KSP), </a:t>
            </a:r>
            <a:r>
              <a:rPr lang="ru-RU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основываясь на реальные параметры ракеты-носителя и зонда </a:t>
            </a:r>
            <a:r>
              <a:rPr lang="en-US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Cassini-Huygens</a:t>
            </a:r>
            <a:r>
              <a:rPr lang="ru-RU" sz="2400" dirty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. </a:t>
            </a:r>
            <a:endParaRPr lang="en-RU" sz="2400" dirty="0">
              <a:gradFill flip="none" rotWithShape="1">
                <a:gsLst>
                  <a:gs pos="70000">
                    <a:schemeClr val="bg1"/>
                  </a:gs>
                  <a:gs pos="91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608092C0-B6DD-E978-4653-8BC3A9F08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9"/>
          <a:stretch/>
        </p:blipFill>
        <p:spPr>
          <a:xfrm>
            <a:off x="6032288" y="2961844"/>
            <a:ext cx="2644739" cy="3806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477933F-F0E4-1B09-B5B2-BF6F6B85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87" y="2952378"/>
            <a:ext cx="2644739" cy="379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DF57A5-450B-7418-2C77-D54CA0C13F6E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266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FBD2A-BE6E-B65D-E223-99240C93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22312"/>
            <a:ext cx="8101013" cy="1200150"/>
          </a:xfrm>
        </p:spPr>
        <p:txBody>
          <a:bodyPr/>
          <a:lstStyle/>
          <a:p>
            <a:r>
              <a:rPr lang="ru-RU" dirty="0"/>
              <a:t>Симуляция</a:t>
            </a:r>
            <a:endParaRPr lang="en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F39356-FE23-357F-C28F-84ABDD3D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2" y="1952637"/>
            <a:ext cx="4483896" cy="2521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CF09D89-C48E-AAB9-C954-2B321C4B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15" y="4320530"/>
            <a:ext cx="4486928" cy="252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6B112BD-EE02-1624-4E79-7575DB1E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403" y="1952637"/>
            <a:ext cx="3621317" cy="2036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0813E11-5368-9443-4426-13A7B5CB3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202"/>
          <a:stretch/>
        </p:blipFill>
        <p:spPr bwMode="auto">
          <a:xfrm>
            <a:off x="612130" y="4680570"/>
            <a:ext cx="2895615" cy="2061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11A6D635-3617-975D-1E96-8732F4141B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90" y="2066614"/>
            <a:ext cx="6010049" cy="4507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9E0E0-1EC4-BA02-9260-F7E9EEBBE949}"/>
              </a:ext>
            </a:extLst>
          </p:cNvPr>
          <p:cNvSpPr txBox="1"/>
          <p:nvPr/>
        </p:nvSpPr>
        <p:spPr>
          <a:xfrm>
            <a:off x="8569076" y="6742511"/>
            <a:ext cx="61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54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FBD2A-BE6E-B65D-E223-99240C93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587130"/>
            <a:ext cx="8101013" cy="1200150"/>
          </a:xfrm>
        </p:spPr>
        <p:txBody>
          <a:bodyPr/>
          <a:lstStyle/>
          <a:p>
            <a:r>
              <a:rPr lang="ru-RU" dirty="0"/>
              <a:t>Проектные итоги</a:t>
            </a:r>
            <a:br>
              <a:rPr lang="ru-RU" dirty="0"/>
            </a:b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9E0E0-1EC4-BA02-9260-F7E9EEBBE949}"/>
              </a:ext>
            </a:extLst>
          </p:cNvPr>
          <p:cNvSpPr txBox="1"/>
          <p:nvPr/>
        </p:nvSpPr>
        <p:spPr>
          <a:xfrm>
            <a:off x="8569076" y="6742511"/>
            <a:ext cx="61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0FC6CD-53AD-D90B-B023-AC9ECF2676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0055" y="2241605"/>
            <a:ext cx="8064500" cy="4536504"/>
          </a:xfrm>
        </p:spPr>
        <p:txBody>
          <a:bodyPr/>
          <a:lstStyle/>
          <a:p>
            <a:pPr lvl="0"/>
            <a:r>
              <a:rPr lang="ru-RU" dirty="0"/>
              <a:t>Построена математическая модель</a:t>
            </a:r>
            <a:r>
              <a:rPr lang="en-US" dirty="0"/>
              <a:t>. </a:t>
            </a:r>
            <a:endParaRPr lang="en-RU" dirty="0"/>
          </a:p>
          <a:p>
            <a:pPr lvl="0"/>
            <a:r>
              <a:rPr lang="ru-RU" dirty="0"/>
              <a:t>Были проанализированы немногочисленные данные из интернета, на их основе высчитаны возможные стартовые параметры для ракеты. </a:t>
            </a:r>
            <a:endParaRPr lang="en-RU" dirty="0"/>
          </a:p>
          <a:p>
            <a:pPr lvl="0"/>
            <a:r>
              <a:rPr lang="ru-RU" dirty="0"/>
              <a:t>Просчитаны формулы в </a:t>
            </a:r>
            <a:r>
              <a:rPr lang="en-US" dirty="0"/>
              <a:t>C</a:t>
            </a:r>
            <a:r>
              <a:rPr lang="ru-RU" dirty="0"/>
              <a:t>++, результаты  представлены в виде таблицы.</a:t>
            </a:r>
            <a:endParaRPr lang="en-RU" dirty="0"/>
          </a:p>
          <a:p>
            <a:pPr lvl="0"/>
            <a:r>
              <a:rPr lang="ru-RU" dirty="0"/>
              <a:t>Расчёты визуализированы с помощью </a:t>
            </a:r>
            <a:r>
              <a:rPr lang="ru-RU" dirty="0" err="1"/>
              <a:t>C</a:t>
            </a:r>
            <a:r>
              <a:rPr lang="ru-RU" dirty="0"/>
              <a:t># + </a:t>
            </a:r>
            <a:r>
              <a:rPr lang="ru-RU" dirty="0" err="1"/>
              <a:t>Unity</a:t>
            </a:r>
            <a:r>
              <a:rPr lang="ru-RU" dirty="0"/>
              <a:t>. </a:t>
            </a:r>
            <a:endParaRPr lang="en-RU" dirty="0"/>
          </a:p>
          <a:p>
            <a:pPr lvl="0"/>
            <a:r>
              <a:rPr lang="ru-RU" dirty="0"/>
              <a:t>Проведена симуляция первого этапа реальной миссии </a:t>
            </a:r>
            <a:r>
              <a:rPr lang="en-US" dirty="0"/>
              <a:t>Cassini</a:t>
            </a:r>
            <a:r>
              <a:rPr lang="ru-RU" dirty="0"/>
              <a:t>-</a:t>
            </a:r>
            <a:r>
              <a:rPr lang="en-US" dirty="0"/>
              <a:t>Huygens</a:t>
            </a:r>
            <a:r>
              <a:rPr lang="ru-RU" dirty="0"/>
              <a:t> в </a:t>
            </a:r>
            <a:r>
              <a:rPr lang="en-US" dirty="0"/>
              <a:t>KSP</a:t>
            </a:r>
            <a:r>
              <a:rPr lang="ru-RU" dirty="0"/>
              <a:t>. </a:t>
            </a:r>
            <a:endParaRPr lang="en-RU" dirty="0"/>
          </a:p>
          <a:p>
            <a:pPr lvl="0"/>
            <a:r>
              <a:rPr lang="ru-RU" dirty="0"/>
              <a:t>Монтаж видеоролика.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6794245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FBD2A-BE6E-B65D-E223-99240C93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28191"/>
            <a:ext cx="8101013" cy="1200150"/>
          </a:xfrm>
        </p:spPr>
        <p:txBody>
          <a:bodyPr/>
          <a:lstStyle/>
          <a:p>
            <a:r>
              <a:rPr lang="ru-RU" dirty="0"/>
              <a:t>Конец</a:t>
            </a:r>
            <a:endParaRPr lang="en-RU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60E49AC-0C17-A712-EC95-76B8A4680F9F}"/>
              </a:ext>
            </a:extLst>
          </p:cNvPr>
          <p:cNvSpPr txBox="1">
            <a:spLocks/>
          </p:cNvSpPr>
          <p:nvPr/>
        </p:nvSpPr>
        <p:spPr>
          <a:xfrm>
            <a:off x="450055" y="5544666"/>
            <a:ext cx="8101013" cy="1200150"/>
          </a:xfrm>
          <a:prstGeom prst="rect">
            <a:avLst/>
          </a:prstGeom>
        </p:spPr>
        <p:txBody>
          <a:bodyPr anchor="b"/>
          <a:lstStyle>
            <a:lvl1pPr algn="ctr" defTabSz="925830" rtl="0" eaLnBrk="1" latinLnBrk="0" hangingPunct="1">
              <a:spcBef>
                <a:spcPct val="0"/>
              </a:spcBef>
              <a:buNone/>
              <a:defRPr lang="ru-RU" sz="4000" kern="1200" baseline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Segoe UI Light" pitchFamily="34" charset="0"/>
                <a:ea typeface="+mj-ea"/>
                <a:cs typeface="Segoe UI Light" pitchFamily="34" charset="0"/>
              </a:defRPr>
            </a:lvl1pPr>
          </a:lstStyle>
          <a:p>
            <a:r>
              <a:rPr lang="ru-RU" dirty="0"/>
              <a:t>Спасибо за внимание!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C54DA-9FB8-49DD-B92C-2767E7F7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23" y="1800250"/>
            <a:ext cx="6328875" cy="4055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7584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0055" y="144066"/>
            <a:ext cx="8101013" cy="1200150"/>
          </a:xfrm>
        </p:spPr>
        <p:txBody>
          <a:bodyPr/>
          <a:lstStyle/>
          <a:p>
            <a:r>
              <a:rPr lang="ru-RU" b="1" dirty="0"/>
              <a:t>Состав команды и роли</a:t>
            </a:r>
            <a:endParaRPr lang="en-RU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ECE588-028B-ADFF-E4F1-EFB3491B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82"/>
              </p:ext>
            </p:extLst>
          </p:nvPr>
        </p:nvGraphicFramePr>
        <p:xfrm>
          <a:off x="859832" y="3168402"/>
          <a:ext cx="7281460" cy="201781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640730">
                  <a:extLst>
                    <a:ext uri="{9D8B030D-6E8A-4147-A177-3AD203B41FA5}">
                      <a16:colId xmlns:a16="http://schemas.microsoft.com/office/drawing/2014/main" val="3979848859"/>
                    </a:ext>
                  </a:extLst>
                </a:gridCol>
                <a:gridCol w="3640730">
                  <a:extLst>
                    <a:ext uri="{9D8B030D-6E8A-4147-A177-3AD203B41FA5}">
                      <a16:colId xmlns:a16="http://schemas.microsoft.com/office/drawing/2014/main" val="168926096"/>
                    </a:ext>
                  </a:extLst>
                </a:gridCol>
              </a:tblGrid>
              <a:tr h="504453">
                <a:tc>
                  <a:txBody>
                    <a:bodyPr/>
                    <a:lstStyle/>
                    <a:p>
                      <a:pPr lvl="0" algn="ctr"/>
                      <a:r>
                        <a:rPr lang="en-RU" sz="1500" dirty="0">
                          <a:effectLst/>
                        </a:rPr>
                        <a:t>Заславцев Максим Владимирович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500" b="0" dirty="0">
                          <a:effectLst/>
                        </a:rPr>
                        <a:t>Тимлид/физик</a:t>
                      </a:r>
                      <a:endParaRPr lang="en-RU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5779947"/>
                  </a:ext>
                </a:extLst>
              </a:tr>
              <a:tr h="504453">
                <a:tc>
                  <a:txBody>
                    <a:bodyPr/>
                    <a:lstStyle/>
                    <a:p>
                      <a:pPr lvl="0" algn="ctr"/>
                      <a:r>
                        <a:rPr lang="en-RU" sz="1500" dirty="0">
                          <a:effectLst/>
                        </a:rPr>
                        <a:t>Губарев Михаил Сергеевич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500" dirty="0">
                          <a:effectLst/>
                        </a:rPr>
                        <a:t>Программист/коллективист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7307532"/>
                  </a:ext>
                </a:extLst>
              </a:tr>
              <a:tr h="504453">
                <a:tc>
                  <a:txBody>
                    <a:bodyPr/>
                    <a:lstStyle/>
                    <a:p>
                      <a:pPr lvl="0" algn="ctr"/>
                      <a:r>
                        <a:rPr lang="en-RU" sz="1500" dirty="0">
                          <a:effectLst/>
                        </a:rPr>
                        <a:t>Бражкин Ярослав Александрович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>
                          <a:effectLst/>
                        </a:rPr>
                        <a:t>KSP-</a:t>
                      </a:r>
                      <a:r>
                        <a:rPr lang="ru-RU" sz="1500" dirty="0" err="1">
                          <a:effectLst/>
                        </a:rPr>
                        <a:t>програмист</a:t>
                      </a:r>
                      <a:r>
                        <a:rPr lang="ru-RU" sz="1500" dirty="0">
                          <a:effectLst/>
                        </a:rPr>
                        <a:t>/</a:t>
                      </a:r>
                      <a:r>
                        <a:rPr lang="ru-RU" sz="1500" dirty="0" err="1">
                          <a:effectLst/>
                        </a:rPr>
                        <a:t>моделлер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084555"/>
                  </a:ext>
                </a:extLst>
              </a:tr>
              <a:tr h="504453">
                <a:tc>
                  <a:txBody>
                    <a:bodyPr/>
                    <a:lstStyle/>
                    <a:p>
                      <a:pPr lvl="0" algn="ctr"/>
                      <a:r>
                        <a:rPr lang="en-RU" sz="1500" dirty="0">
                          <a:effectLst/>
                        </a:rPr>
                        <a:t>Арнаутов Никита Андреевич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1500" dirty="0">
                          <a:effectLst/>
                        </a:rPr>
                        <a:t>монтажёр/физик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98619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003F121-42A7-A2E8-0FF1-47ACBBF53F31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86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5206-3755-3088-A9A4-A2ACBF23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44066"/>
            <a:ext cx="8101013" cy="1200150"/>
          </a:xfrm>
        </p:spPr>
        <p:txBody>
          <a:bodyPr/>
          <a:lstStyle/>
          <a:p>
            <a:r>
              <a:rPr lang="ru-RU" dirty="0"/>
              <a:t>Введение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2CF2-DF05-740D-0558-DC18B028B4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0055" y="2952378"/>
            <a:ext cx="8101013" cy="2016224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Наши цели: 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 </a:t>
            </a:r>
            <a:r>
              <a:rPr lang="en-GB" dirty="0"/>
              <a:t>KSP </a:t>
            </a:r>
            <a:r>
              <a:rPr lang="ru-RU" dirty="0"/>
              <a:t>создать и запустить АМС "</a:t>
            </a:r>
            <a:r>
              <a:rPr lang="ru-RU" dirty="0" err="1"/>
              <a:t>Кассини</a:t>
            </a:r>
            <a:r>
              <a:rPr lang="ru-RU" dirty="0"/>
              <a:t>-Гюйгенс" и </a:t>
            </a:r>
            <a:r>
              <a:rPr lang="ru-RU" dirty="0" err="1"/>
              <a:t>просимулировать</a:t>
            </a:r>
            <a:r>
              <a:rPr lang="ru-RU" dirty="0"/>
              <a:t> ее п</a:t>
            </a:r>
            <a:r>
              <a:rPr lang="en-GB" dirty="0"/>
              <a:t>o</a:t>
            </a:r>
            <a:r>
              <a:rPr lang="ru-RU" dirty="0"/>
              <a:t>лёт до Венеры. Определить математическую модель и провести расчёты с помощью </a:t>
            </a:r>
            <a:r>
              <a:rPr lang="en-GB" dirty="0"/>
              <a:t>C++. </a:t>
            </a:r>
          </a:p>
          <a:p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B3171-EBBC-4A47-6B79-4F2DB2EAA307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5682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222E-81A1-3472-DD87-A5F30BA2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43871"/>
            <a:ext cx="8101013" cy="1200150"/>
          </a:xfrm>
        </p:spPr>
        <p:txBody>
          <a:bodyPr/>
          <a:lstStyle/>
          <a:p>
            <a:r>
              <a:rPr lang="ru-RU" dirty="0"/>
              <a:t>Описание миссии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84C0E-64E5-7376-4A83-F90BE5D9A8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82" y="1512218"/>
            <a:ext cx="5544616" cy="518457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Проект «</a:t>
            </a:r>
            <a:r>
              <a:rPr lang="ru-RU" dirty="0" err="1"/>
              <a:t>Кассини</a:t>
            </a:r>
            <a:r>
              <a:rPr lang="ru-RU" dirty="0"/>
              <a:t>-Гюйгенс» был совместным проектом </a:t>
            </a:r>
            <a:r>
              <a:rPr lang="en-US" dirty="0"/>
              <a:t>NASA</a:t>
            </a:r>
            <a:r>
              <a:rPr lang="ru-RU" dirty="0"/>
              <a:t> и Европейского Космического </a:t>
            </a:r>
            <a:r>
              <a:rPr lang="ru-RU" dirty="0" err="1"/>
              <a:t>Агенства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NASA</a:t>
            </a:r>
            <a:r>
              <a:rPr lang="ru-RU" dirty="0"/>
              <a:t> поставило главный космический аппарат - орбитальный зонд</a:t>
            </a:r>
            <a:r>
              <a:rPr lang="en-US" dirty="0"/>
              <a:t> Cassini</a:t>
            </a:r>
            <a:r>
              <a:rPr lang="ru-RU" dirty="0"/>
              <a:t>, а Европейское Космическое Агентство - посадочный модуль </a:t>
            </a:r>
            <a:r>
              <a:rPr lang="en-US" dirty="0"/>
              <a:t>Huygens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«</a:t>
            </a:r>
            <a:r>
              <a:rPr lang="en-US" dirty="0"/>
              <a:t>Cassini</a:t>
            </a:r>
            <a:r>
              <a:rPr lang="ru-RU" dirty="0"/>
              <a:t>» доставил своего попутчика к системе Сатурна</a:t>
            </a:r>
            <a:r>
              <a:rPr lang="en-US" dirty="0"/>
              <a:t>. </a:t>
            </a:r>
            <a:r>
              <a:rPr lang="ru-RU" dirty="0"/>
              <a:t>Таким образом европейский зонд «</a:t>
            </a:r>
            <a:r>
              <a:rPr lang="en-US" dirty="0"/>
              <a:t>Huygens</a:t>
            </a:r>
            <a:r>
              <a:rPr lang="ru-RU" dirty="0"/>
              <a:t>» — первый искусственный объект, приземлившийся на планете (Титан) во внешней Солнечной системе. </a:t>
            </a:r>
            <a:endParaRPr lang="en-RU" dirty="0"/>
          </a:p>
        </p:txBody>
      </p:sp>
      <p:pic>
        <p:nvPicPr>
          <p:cNvPr id="2050" name="Picture 2" descr="Cassini–Huygens Spacecraft - Aerospace Technology">
            <a:extLst>
              <a:ext uri="{FF2B5EF4-FFF2-40B4-BE49-F238E27FC236}">
                <a16:creationId xmlns:a16="http://schemas.microsoft.com/office/drawing/2014/main" id="{2FA46D23-99FC-4B23-7120-02272C8B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02" y="2016274"/>
            <a:ext cx="3018051" cy="4527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D2E331-F031-A4A7-B8C8-1D70F9CF931B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60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222E-81A1-3472-DD87-A5F30BA2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20055"/>
            <a:ext cx="8101013" cy="1200150"/>
          </a:xfrm>
        </p:spPr>
        <p:txBody>
          <a:bodyPr/>
          <a:lstStyle/>
          <a:p>
            <a:r>
              <a:rPr lang="ru-RU" dirty="0"/>
              <a:t>Описание миссии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84C0E-64E5-7376-4A83-F90BE5D9A8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0588" y="1795983"/>
            <a:ext cx="4080455" cy="5185469"/>
          </a:xfrm>
        </p:spPr>
        <p:txBody>
          <a:bodyPr/>
          <a:lstStyle/>
          <a:p>
            <a:pPr marL="0" indent="0" algn="r">
              <a:buNone/>
            </a:pPr>
            <a:r>
              <a:rPr lang="ru-RU" dirty="0"/>
              <a:t>Спустя 8 месяцев после запуска, 26 апреля 1998 года, </a:t>
            </a:r>
            <a:r>
              <a:rPr lang="ru-RU" dirty="0" err="1"/>
              <a:t>Кассини</a:t>
            </a:r>
            <a:r>
              <a:rPr lang="ru-RU" dirty="0"/>
              <a:t> пролетел мимо Венеры на высоте 284 км и получил ускорение около 7 км / с. Этот маневр вывел зонд на орбиту, которая отправила его за пределы Марса и вернула обратно на Венеру</a:t>
            </a:r>
            <a:r>
              <a:rPr lang="en-US" dirty="0"/>
              <a:t>.</a:t>
            </a:r>
            <a:r>
              <a:rPr lang="ru-RU" dirty="0"/>
              <a:t> </a:t>
            </a:r>
            <a:endParaRPr lang="en-RU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4B0A9FD-4D7B-984F-7525-85A820949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2" y="2088282"/>
            <a:ext cx="4560506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D039B5-F2DC-7AEE-9E68-3438FFCABB58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724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E41-D96E-75D1-9379-83CBE640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97472"/>
            <a:ext cx="8101013" cy="1200150"/>
          </a:xfrm>
        </p:spPr>
        <p:txBody>
          <a:bodyPr/>
          <a:lstStyle/>
          <a:p>
            <a:r>
              <a:rPr lang="ru-RU" dirty="0"/>
              <a:t>Математические модели</a:t>
            </a:r>
            <a:endParaRPr lang="en-RU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DDE66D8-C560-9695-0E53-DB1170D3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43" y="3101098"/>
            <a:ext cx="2880320" cy="99870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61D00CB-35B6-DD2D-B5DC-CDE5DE508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747097"/>
            <a:ext cx="3043188" cy="164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74B2049-D227-7762-618E-CFF7720BEA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4" r="45792"/>
          <a:stretch/>
        </p:blipFill>
        <p:spPr bwMode="auto">
          <a:xfrm>
            <a:off x="2258888" y="5256634"/>
            <a:ext cx="4483348" cy="133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9F0BA31-2F45-70DC-11ED-3300D7E877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" r="40423" b="75386"/>
          <a:stretch/>
        </p:blipFill>
        <p:spPr bwMode="auto">
          <a:xfrm>
            <a:off x="2258888" y="4820319"/>
            <a:ext cx="4483348" cy="4363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AFE1A22-4E9D-9767-1B70-3AF81E3E2881}"/>
              </a:ext>
            </a:extLst>
          </p:cNvPr>
          <p:cNvSpPr txBox="1">
            <a:spLocks/>
          </p:cNvSpPr>
          <p:nvPr/>
        </p:nvSpPr>
        <p:spPr>
          <a:xfrm>
            <a:off x="157508" y="1714385"/>
            <a:ext cx="3626696" cy="1200151"/>
          </a:xfrm>
          <a:prstGeom prst="rect">
            <a:avLst/>
          </a:prstGeom>
        </p:spPr>
        <p:txBody>
          <a:bodyPr/>
          <a:lstStyle>
            <a:lvl1pPr marL="347187" indent="-347187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752237" indent="-289322" algn="l" defTabSz="9258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5728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2020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208311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ru-RU" sz="2400" kern="120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4603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894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186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3477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/>
              <a:t>Расчёт окон стартов (синодический период)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F13970-89EB-9B9C-D178-B8AA763D7704}"/>
              </a:ext>
            </a:extLst>
          </p:cNvPr>
          <p:cNvSpPr txBox="1">
            <a:spLocks/>
          </p:cNvSpPr>
          <p:nvPr/>
        </p:nvSpPr>
        <p:spPr>
          <a:xfrm>
            <a:off x="5216922" y="1736466"/>
            <a:ext cx="3626696" cy="1200151"/>
          </a:xfrm>
          <a:prstGeom prst="rect">
            <a:avLst/>
          </a:prstGeom>
        </p:spPr>
        <p:txBody>
          <a:bodyPr/>
          <a:lstStyle>
            <a:lvl1pPr marL="347187" indent="-347187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752237" indent="-289322" algn="l" defTabSz="9258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5728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2020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ru-RU" sz="2400" kern="1200" smtClean="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208311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ru-RU" sz="2400" kern="1200">
                <a:gradFill flip="none" rotWithShape="1">
                  <a:gsLst>
                    <a:gs pos="70000">
                      <a:schemeClr val="bg1"/>
                    </a:gs>
                    <a:gs pos="91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4603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894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1863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34778" indent="-231458" algn="l" defTabSz="92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Формула выходящая из закона сохранения импульса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08B0CA-20A4-3D7D-523C-FDB5B69252F1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31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E41-D96E-75D1-9379-83CBE640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144066"/>
            <a:ext cx="8101013" cy="1200150"/>
          </a:xfrm>
        </p:spPr>
        <p:txBody>
          <a:bodyPr/>
          <a:lstStyle/>
          <a:p>
            <a:r>
              <a:rPr lang="ru-RU" dirty="0"/>
              <a:t>Физическая модель</a:t>
            </a:r>
            <a:endParaRPr lang="en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F76099-3305-BC0A-EA07-F9AE3CA051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074" y="1489075"/>
            <a:ext cx="5184377" cy="5183733"/>
          </a:xfrm>
        </p:spPr>
        <p:txBody>
          <a:bodyPr/>
          <a:lstStyle/>
          <a:p>
            <a:r>
              <a:rPr lang="ru-RU" dirty="0"/>
              <a:t>Сопротивление атмосферы не учитываем</a:t>
            </a:r>
          </a:p>
          <a:p>
            <a:r>
              <a:rPr lang="ru-RU" dirty="0"/>
              <a:t>Место </a:t>
            </a:r>
            <a:r>
              <a:rPr lang="ru-RU" dirty="0" err="1"/>
              <a:t>взлёта</a:t>
            </a:r>
            <a:r>
              <a:rPr lang="ru-RU" dirty="0"/>
              <a:t> считаем </a:t>
            </a:r>
            <a:r>
              <a:rPr lang="ru-RU" dirty="0" err="1"/>
              <a:t>плоскои</a:t>
            </a:r>
            <a:r>
              <a:rPr lang="ru-RU" dirty="0"/>
              <a:t>̆ и абсолютно </a:t>
            </a:r>
            <a:r>
              <a:rPr lang="ru-RU" dirty="0" err="1"/>
              <a:t>твердои</a:t>
            </a:r>
            <a:r>
              <a:rPr lang="ru-RU" dirty="0"/>
              <a:t>̆ поверхностью.</a:t>
            </a:r>
            <a:endParaRPr lang="en-US" dirty="0"/>
          </a:p>
          <a:p>
            <a:r>
              <a:rPr lang="ru-RU" dirty="0"/>
              <a:t>Предполагаем, что вектор силы тяжести направлен вертикально вниз на всём промежутке траектории полёта.</a:t>
            </a:r>
          </a:p>
          <a:p>
            <a:r>
              <a:rPr lang="ru-RU" dirty="0"/>
              <a:t>Не учитываем кривизну Земли</a:t>
            </a:r>
          </a:p>
          <a:p>
            <a:endParaRPr lang="en-RU" dirty="0"/>
          </a:p>
        </p:txBody>
      </p:sp>
      <p:pic>
        <p:nvPicPr>
          <p:cNvPr id="6146" name="Picture 2" descr="Реактивное движение: изменение массы и импульс">
            <a:extLst>
              <a:ext uri="{FF2B5EF4-FFF2-40B4-BE49-F238E27FC236}">
                <a16:creationId xmlns:a16="http://schemas.microsoft.com/office/drawing/2014/main" id="{409F331D-7226-3E56-5AF1-81E48466E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706" y="2376314"/>
            <a:ext cx="2880321" cy="3854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97C28-A416-C4B5-F4F7-3592F581F188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280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E41-D96E-75D1-9379-83CBE640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4" y="46123"/>
            <a:ext cx="8101013" cy="1200150"/>
          </a:xfrm>
        </p:spPr>
        <p:txBody>
          <a:bodyPr/>
          <a:lstStyle/>
          <a:p>
            <a:r>
              <a:rPr lang="ru-RU" dirty="0"/>
              <a:t>Программная реализация</a:t>
            </a:r>
            <a:endParaRPr lang="en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50BCC4-DE56-14B8-4D26-E8857153ED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8040" y="1614313"/>
            <a:ext cx="7902934" cy="8640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Обсчет нашей мисси мы </a:t>
            </a:r>
            <a:r>
              <a:rPr lang="en-US" dirty="0"/>
              <a:t>c</a:t>
            </a:r>
            <a:r>
              <a:rPr lang="ru-RU" dirty="0"/>
              <a:t>делали с помощью ЯП </a:t>
            </a:r>
            <a:r>
              <a:rPr lang="en-US" dirty="0"/>
              <a:t>C++</a:t>
            </a:r>
          </a:p>
          <a:p>
            <a:pPr marL="0" indent="0">
              <a:buNone/>
            </a:pPr>
            <a:r>
              <a:rPr lang="ru-RU" dirty="0"/>
              <a:t>Вот некоторые результаты</a:t>
            </a:r>
            <a:r>
              <a:rPr lang="en-US" dirty="0"/>
              <a:t>:</a:t>
            </a:r>
            <a:endParaRPr lang="en-RU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870E2C8-6C0E-7C73-C67B-D4B6D7F1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42" y="2576516"/>
            <a:ext cx="7063838" cy="2047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DEC65A1-6917-3679-FCBE-08000C298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0" y="4464546"/>
            <a:ext cx="3223889" cy="2472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02D9F03-54CB-8E23-A4B2-DEBC9D6031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99" y="4248521"/>
            <a:ext cx="3314627" cy="2485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FFEF2F-D200-762F-F139-6AFA797FCD9C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70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E41-D96E-75D1-9379-83CBE640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4" y="46123"/>
            <a:ext cx="8101013" cy="1200150"/>
          </a:xfrm>
        </p:spPr>
        <p:txBody>
          <a:bodyPr/>
          <a:lstStyle/>
          <a:p>
            <a:r>
              <a:rPr lang="ru-RU" dirty="0"/>
              <a:t>Программная реализация</a:t>
            </a:r>
            <a:endParaRPr lang="en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50BCC4-DE56-14B8-4D26-E8857153ED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8643" y="1614313"/>
            <a:ext cx="7063838" cy="5030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Визуализация расчетов с помощью </a:t>
            </a:r>
            <a:r>
              <a:rPr lang="en-US" dirty="0"/>
              <a:t>C#</a:t>
            </a:r>
            <a:r>
              <a:rPr lang="ru-RU" dirty="0"/>
              <a:t> + </a:t>
            </a:r>
            <a:r>
              <a:rPr lang="en-US" dirty="0"/>
              <a:t>Unity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FEF2F-D200-762F-F139-6AFA797FCD9C}"/>
              </a:ext>
            </a:extLst>
          </p:cNvPr>
          <p:cNvSpPr txBox="1"/>
          <p:nvPr/>
        </p:nvSpPr>
        <p:spPr>
          <a:xfrm>
            <a:off x="8520835" y="6731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8</a:t>
            </a:r>
            <a:endParaRPr lang="en-RU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932EF715-8CDF-CF7A-C706-144DC565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4" y="3312418"/>
            <a:ext cx="2588895" cy="258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87280-E606-D74D-E351-50605D1D6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78" y="2808362"/>
            <a:ext cx="5512790" cy="30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047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Человечество и космос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BB2780C3CC07BD4BAA623FF9571645580400D1570604EA743043A2641365C0E91715" ma:contentTypeVersion="55" ma:contentTypeDescription="Create a new document." ma:contentTypeScope="" ma:versionID="2c496a0f341a72d7e8cbd42eb499a6d4">
  <xsd:schema xmlns:xsd="http://www.w3.org/2001/XMLSchema" xmlns:xs="http://www.w3.org/2001/XMLSchema" xmlns:p="http://schemas.microsoft.com/office/2006/metadata/properties" xmlns:ns2="9d035d7d-02e5-4a00-8b62-9a556aabc7b5" xmlns:ns3="91e8d559-4d54-460d-ba58-5d5027f88b4d" targetNamespace="http://schemas.microsoft.com/office/2006/metadata/properties" ma:root="true" ma:fieldsID="2bcea688bd265da693c2f253e50f4ab0" ns2:_="" ns3:_="">
    <xsd:import namespace="9d035d7d-02e5-4a00-8b62-9a556aabc7b5"/>
    <xsd:import namespace="91e8d559-4d54-460d-ba58-5d5027f88b4d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35d7d-02e5-4a00-8b62-9a556aabc7b5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dc117081-80f4-4e10-b46d-e6dc6854316c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41FC7ADF-4C62-4413-95B2-CDE72C4AD396}" ma:internalName="CSXSubmissionMarket" ma:readOnly="false" ma:showField="MarketName" ma:web="9d035d7d-02e5-4a00-8b62-9a556aabc7b5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5e663266-dbf1-446f-b076-28feab654da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CD722278-12DA-4BA9-B56C-2624CA46C480}" ma:internalName="InProjectListLookup" ma:readOnly="true" ma:showField="InProjectLis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65226a81-6f17-445b-9321-8ea42e2eee04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CD722278-12DA-4BA9-B56C-2624CA46C480}" ma:internalName="LastCompleteVersionLookup" ma:readOnly="true" ma:showField="LastComplete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CD722278-12DA-4BA9-B56C-2624CA46C480}" ma:internalName="LastPreviewErrorLookup" ma:readOnly="true" ma:showField="LastPreview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CD722278-12DA-4BA9-B56C-2624CA46C480}" ma:internalName="LastPreviewResultLookup" ma:readOnly="true" ma:showField="LastPreview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CD722278-12DA-4BA9-B56C-2624CA46C480}" ma:internalName="LastPreviewAttemptDateLookup" ma:readOnly="true" ma:showField="LastPreview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CD722278-12DA-4BA9-B56C-2624CA46C480}" ma:internalName="LastPreviewedByLookup" ma:readOnly="true" ma:showField="LastPreview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CD722278-12DA-4BA9-B56C-2624CA46C480}" ma:internalName="LastPreviewTimeLookup" ma:readOnly="true" ma:showField="LastPreview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CD722278-12DA-4BA9-B56C-2624CA46C480}" ma:internalName="LastPreviewVersionLookup" ma:readOnly="true" ma:showField="LastPreview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CD722278-12DA-4BA9-B56C-2624CA46C480}" ma:internalName="LastPublishErrorLookup" ma:readOnly="true" ma:showField="LastPublish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CD722278-12DA-4BA9-B56C-2624CA46C480}" ma:internalName="LastPublishResultLookup" ma:readOnly="true" ma:showField="LastPublish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CD722278-12DA-4BA9-B56C-2624CA46C480}" ma:internalName="LastPublishAttemptDateLookup" ma:readOnly="true" ma:showField="LastPublish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CD722278-12DA-4BA9-B56C-2624CA46C480}" ma:internalName="LastPublishedByLookup" ma:readOnly="true" ma:showField="LastPublish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CD722278-12DA-4BA9-B56C-2624CA46C480}" ma:internalName="LastPublishTimeLookup" ma:readOnly="true" ma:showField="LastPublish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CD722278-12DA-4BA9-B56C-2624CA46C480}" ma:internalName="LastPublishVersionLookup" ma:readOnly="true" ma:showField="LastPublish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B116CC8E-FCD3-4331-849C-1BF4DB8052AE}" ma:internalName="LocLastLocAttemptVersionLookup" ma:readOnly="false" ma:showField="LastLocAttemptVersion" ma:web="9d035d7d-02e5-4a00-8b62-9a556aabc7b5">
      <xsd:simpleType>
        <xsd:restriction base="dms:Lookup"/>
      </xsd:simpleType>
    </xsd:element>
    <xsd:element name="LocLastLocAttemptVersionTypeLookup" ma:index="72" nillable="true" ma:displayName="Loc Last Loc Attempt Version Type" ma:default="" ma:list="{B116CC8E-FCD3-4331-849C-1BF4DB8052AE}" ma:internalName="LocLastLocAttemptVersionTypeLookup" ma:readOnly="true" ma:showField="LastLocAttemptVersionType" ma:web="9d035d7d-02e5-4a00-8b62-9a556aabc7b5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B116CC8E-FCD3-4331-849C-1BF4DB8052AE}" ma:internalName="LocNewPublishedVersionLookup" ma:readOnly="true" ma:showField="NewPublishedVersion" ma:web="9d035d7d-02e5-4a00-8b62-9a556aabc7b5">
      <xsd:simpleType>
        <xsd:restriction base="dms:Lookup"/>
      </xsd:simpleType>
    </xsd:element>
    <xsd:element name="LocOverallHandbackStatusLookup" ma:index="76" nillable="true" ma:displayName="Loc Overall Handback Status" ma:default="" ma:list="{B116CC8E-FCD3-4331-849C-1BF4DB8052AE}" ma:internalName="LocOverallHandbackStatusLookup" ma:readOnly="true" ma:showField="OverallHandbackStatus" ma:web="9d035d7d-02e5-4a00-8b62-9a556aabc7b5">
      <xsd:simpleType>
        <xsd:restriction base="dms:Lookup"/>
      </xsd:simpleType>
    </xsd:element>
    <xsd:element name="LocOverallLocStatusLookup" ma:index="77" nillable="true" ma:displayName="Loc Overall Localize Status" ma:default="" ma:list="{B116CC8E-FCD3-4331-849C-1BF4DB8052AE}" ma:internalName="LocOverallLocStatusLookup" ma:readOnly="true" ma:showField="OverallLocStatus" ma:web="9d035d7d-02e5-4a00-8b62-9a556aabc7b5">
      <xsd:simpleType>
        <xsd:restriction base="dms:Lookup"/>
      </xsd:simpleType>
    </xsd:element>
    <xsd:element name="LocOverallPreviewStatusLookup" ma:index="78" nillable="true" ma:displayName="Loc Overall Preview Status" ma:default="" ma:list="{B116CC8E-FCD3-4331-849C-1BF4DB8052AE}" ma:internalName="LocOverallPreviewStatusLookup" ma:readOnly="true" ma:showField="OverallPreviewStatus" ma:web="9d035d7d-02e5-4a00-8b62-9a556aabc7b5">
      <xsd:simpleType>
        <xsd:restriction base="dms:Lookup"/>
      </xsd:simpleType>
    </xsd:element>
    <xsd:element name="LocOverallPublishStatusLookup" ma:index="79" nillable="true" ma:displayName="Loc Overall Publish Status" ma:default="" ma:list="{B116CC8E-FCD3-4331-849C-1BF4DB8052AE}" ma:internalName="LocOverallPublishStatusLookup" ma:readOnly="true" ma:showField="OverallPublishStatus" ma:web="9d035d7d-02e5-4a00-8b62-9a556aabc7b5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B116CC8E-FCD3-4331-849C-1BF4DB8052AE}" ma:internalName="LocProcessedForHandoffsLookup" ma:readOnly="true" ma:showField="ProcessedForHandoffs" ma:web="9d035d7d-02e5-4a00-8b62-9a556aabc7b5">
      <xsd:simpleType>
        <xsd:restriction base="dms:Lookup"/>
      </xsd:simpleType>
    </xsd:element>
    <xsd:element name="LocProcessedForMarketsLookup" ma:index="82" nillable="true" ma:displayName="Loc Processed For Markets" ma:default="" ma:list="{B116CC8E-FCD3-4331-849C-1BF4DB8052AE}" ma:internalName="LocProcessedForMarketsLookup" ma:readOnly="true" ma:showField="ProcessedForMarkets" ma:web="9d035d7d-02e5-4a00-8b62-9a556aabc7b5">
      <xsd:simpleType>
        <xsd:restriction base="dms:Lookup"/>
      </xsd:simpleType>
    </xsd:element>
    <xsd:element name="LocPublishedDependentAssetsLookup" ma:index="83" nillable="true" ma:displayName="Loc Published Dependent Assets" ma:default="" ma:list="{B116CC8E-FCD3-4331-849C-1BF4DB8052AE}" ma:internalName="LocPublishedDependentAssetsLookup" ma:readOnly="true" ma:showField="PublishedDependentAssets" ma:web="9d035d7d-02e5-4a00-8b62-9a556aabc7b5">
      <xsd:simpleType>
        <xsd:restriction base="dms:Lookup"/>
      </xsd:simpleType>
    </xsd:element>
    <xsd:element name="LocPublishedLinkedAssetsLookup" ma:index="84" nillable="true" ma:displayName="Loc Published Linked Assets" ma:default="" ma:list="{B116CC8E-FCD3-4331-849C-1BF4DB8052AE}" ma:internalName="LocPublishedLinkedAssetsLookup" ma:readOnly="true" ma:showField="PublishedLinkedAssets" ma:web="9d035d7d-02e5-4a00-8b62-9a556aabc7b5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c95181ba-569f-436f-adb3-78c3831fea54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41FC7ADF-4C62-4413-95B2-CDE72C4AD396}" ma:internalName="Markets" ma:readOnly="false" ma:showField="MarketNa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CD722278-12DA-4BA9-B56C-2624CA46C480}" ma:internalName="NumOfRatingsLookup" ma:readOnly="true" ma:showField="NumOfRating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CD722278-12DA-4BA9-B56C-2624CA46C480}" ma:internalName="PublishStatusLookup" ma:readOnly="false" ma:showField="PublishStatu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a34c0026-7bf6-479c-b6e7-24710140ce31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0ef119a3-9350-4d50-81f0-e824a5745f43}" ma:internalName="TaxCatchAll" ma:showField="CatchAllData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0ef119a3-9350-4d50-81f0-e824a5745f43}" ma:internalName="TaxCatchAllLabel" ma:readOnly="true" ma:showField="CatchAllDataLabel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e8d559-4d54-460d-ba58-5d5027f88b4d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alStatus xmlns="9d035d7d-02e5-4a00-8b62-9a556aabc7b5">ApprovedAutomatic</ApprovalStatus>
    <BlockPublish xmlns="9d035d7d-02e5-4a00-8b62-9a556aabc7b5" xsi:nil="true"/>
    <EditorialTags xmlns="9d035d7d-02e5-4a00-8b62-9a556aabc7b5" xsi:nil="true"/>
    <InternalTagsTaxHTField0 xmlns="9d035d7d-02e5-4a00-8b62-9a556aabc7b5">
      <Terms xmlns="http://schemas.microsoft.com/office/infopath/2007/PartnerControls"/>
    </InternalTagsTaxHTField0>
    <MarketSpecific xmlns="9d035d7d-02e5-4a00-8b62-9a556aabc7b5" xsi:nil="true"/>
    <TPLaunchHelpLinkType xmlns="9d035d7d-02e5-4a00-8b62-9a556aabc7b5">Template</TPLaunchHelpLinkType>
    <LocComments xmlns="9d035d7d-02e5-4a00-8b62-9a556aabc7b5" xsi:nil="true"/>
    <LocProcessedForMarketsLookup xmlns="9d035d7d-02e5-4a00-8b62-9a556aabc7b5" xsi:nil="true"/>
    <TPNamespace xmlns="9d035d7d-02e5-4a00-8b62-9a556aabc7b5" xsi:nil="true"/>
    <TemplateTemplateType xmlns="9d035d7d-02e5-4a00-8b62-9a556aabc7b5">PowerPoint 12 Default</TemplateTemplateType>
    <UANotes xmlns="9d035d7d-02e5-4a00-8b62-9a556aabc7b5" xsi:nil="true"/>
    <VoteCount xmlns="9d035d7d-02e5-4a00-8b62-9a556aabc7b5" xsi:nil="true"/>
    <HandoffToMSDN xmlns="9d035d7d-02e5-4a00-8b62-9a556aabc7b5" xsi:nil="true"/>
    <LocOverallHandbackStatusLookup xmlns="9d035d7d-02e5-4a00-8b62-9a556aabc7b5" xsi:nil="true"/>
    <OriginAsset xmlns="9d035d7d-02e5-4a00-8b62-9a556aabc7b5" xsi:nil="true"/>
    <PublishTargets xmlns="9d035d7d-02e5-4a00-8b62-9a556aabc7b5">OfficeOnline</PublishTargets>
    <AssetType xmlns="9d035d7d-02e5-4a00-8b62-9a556aabc7b5" xsi:nil="true"/>
    <IntlLangReview xmlns="9d035d7d-02e5-4a00-8b62-9a556aabc7b5" xsi:nil="true"/>
    <LocLastLocAttemptVersionLookup xmlns="9d035d7d-02e5-4a00-8b62-9a556aabc7b5">4377</LocLastLocAttemptVersionLookup>
    <LocNewPublishedVersionLookup xmlns="9d035d7d-02e5-4a00-8b62-9a556aabc7b5" xsi:nil="true"/>
    <NumericId xmlns="9d035d7d-02e5-4a00-8b62-9a556aabc7b5" xsi:nil="true"/>
    <OOCacheId xmlns="9d035d7d-02e5-4a00-8b62-9a556aabc7b5">7aedde08-63e5-4843-8d54-5269e4e08f55</OOCacheId>
    <ClipArtFilename xmlns="9d035d7d-02e5-4a00-8b62-9a556aabc7b5" xsi:nil="true"/>
    <OpenTemplate xmlns="9d035d7d-02e5-4a00-8b62-9a556aabc7b5">true</OpenTemplate>
    <TPExecutable xmlns="9d035d7d-02e5-4a00-8b62-9a556aabc7b5" xsi:nil="true"/>
    <LastHandOff xmlns="9d035d7d-02e5-4a00-8b62-9a556aabc7b5" xsi:nil="true"/>
    <TPLaunchHelpLink xmlns="9d035d7d-02e5-4a00-8b62-9a556aabc7b5" xsi:nil="true"/>
    <LocProcessedForHandoffsLookup xmlns="9d035d7d-02e5-4a00-8b62-9a556aabc7b5" xsi:nil="true"/>
    <Providers xmlns="9d035d7d-02e5-4a00-8b62-9a556aabc7b5">1|PN102510709| | </Providers>
    <TPAppVersion xmlns="9d035d7d-02e5-4a00-8b62-9a556aabc7b5" xsi:nil="true"/>
    <IsSearchable xmlns="9d035d7d-02e5-4a00-8b62-9a556aabc7b5">false</IsSearchable>
    <EditorialStatus xmlns="9d035d7d-02e5-4a00-8b62-9a556aabc7b5">Complete</EditorialStatus>
    <UALocComments xmlns="9d035d7d-02e5-4a00-8b62-9a556aabc7b5" xsi:nil="true"/>
    <CampaignTagsTaxHTField0 xmlns="9d035d7d-02e5-4a00-8b62-9a556aabc7b5">
      <Terms xmlns="http://schemas.microsoft.com/office/infopath/2007/PartnerControls"/>
    </CampaignTagsTaxHTField0>
    <CSXHash xmlns="9d035d7d-02e5-4a00-8b62-9a556aabc7b5">OkYoz+Qf7nIEN1BTe2F8QN18lLYrT92U9nhDYpJb4cc=</CSXHash>
    <DirectSourceMarket xmlns="9d035d7d-02e5-4a00-8b62-9a556aabc7b5" xsi:nil="true"/>
    <DSATActionTaken xmlns="9d035d7d-02e5-4a00-8b62-9a556aabc7b5" xsi:nil="true"/>
    <LocLastLocAttemptVersionTypeLookup xmlns="9d035d7d-02e5-4a00-8b62-9a556aabc7b5" xsi:nil="true"/>
    <PolicheckWords xmlns="9d035d7d-02e5-4a00-8b62-9a556aabc7b5" xsi:nil="true"/>
    <LocOverallLocStatusLookup xmlns="9d035d7d-02e5-4a00-8b62-9a556aabc7b5" xsi:nil="true"/>
    <TaxCatchAll xmlns="9d035d7d-02e5-4a00-8b62-9a556aabc7b5"/>
    <BugNumber xmlns="9d035d7d-02e5-4a00-8b62-9a556aabc7b5" xsi:nil="true"/>
    <LocRecommendedHandoff xmlns="9d035d7d-02e5-4a00-8b62-9a556aabc7b5" xsi:nil="true"/>
    <LocalizationTagsTaxHTField0 xmlns="9d035d7d-02e5-4a00-8b62-9a556aabc7b5">
      <Terms xmlns="http://schemas.microsoft.com/office/infopath/2007/PartnerControls"/>
    </LocalizationTagsTaxHTField0>
    <Downloads xmlns="9d035d7d-02e5-4a00-8b62-9a556aabc7b5">0</Downloads>
    <ThumbnailAssetId xmlns="9d035d7d-02e5-4a00-8b62-9a556aabc7b5" xsi:nil="true"/>
    <TrustLevel xmlns="9d035d7d-02e5-4a00-8b62-9a556aabc7b5">3 Community New</TrustLevel>
    <UALocRecommendation xmlns="9d035d7d-02e5-4a00-8b62-9a556aabc7b5">Localize</UALocRecommendation>
    <TPApplication xmlns="9d035d7d-02e5-4a00-8b62-9a556aabc7b5" xsi:nil="true"/>
    <AssetId xmlns="9d035d7d-02e5-4a00-8b62-9a556aabc7b5">TP102646202</AssetId>
    <APEditor xmlns="9d035d7d-02e5-4a00-8b62-9a556aabc7b5">
      <UserInfo>
        <DisplayName/>
        <AccountId xsi:nil="true"/>
        <AccountType/>
      </UserInfo>
    </APEditor>
    <PrimaryImageGen xmlns="9d035d7d-02e5-4a00-8b62-9a556aabc7b5">true</PrimaryImageGen>
    <TPInstallLocation xmlns="9d035d7d-02e5-4a00-8b62-9a556aabc7b5" xsi:nil="true"/>
    <LocPublishedDependentAssetsLookup xmlns="9d035d7d-02e5-4a00-8b62-9a556aabc7b5" xsi:nil="true"/>
    <Manager xmlns="9d035d7d-02e5-4a00-8b62-9a556aabc7b5" xsi:nil="true"/>
    <ParentAssetId xmlns="9d035d7d-02e5-4a00-8b62-9a556aabc7b5">TC102646203</ParentAssetId>
    <SubmitterId xmlns="9d035d7d-02e5-4a00-8b62-9a556aabc7b5">S-1-10-0-3-2147392040-1499594752</SubmitterId>
    <TemplateStatus xmlns="9d035d7d-02e5-4a00-8b62-9a556aabc7b5" xsi:nil="true"/>
    <APAuthor xmlns="9d035d7d-02e5-4a00-8b62-9a556aabc7b5">
      <UserInfo>
        <DisplayName/>
        <AccountId>555</AccountId>
        <AccountType/>
      </UserInfo>
    </APAuthor>
    <TPCommandLine xmlns="9d035d7d-02e5-4a00-8b62-9a556aabc7b5" xsi:nil="true"/>
    <APDescription xmlns="9d035d7d-02e5-4a00-8b62-9a556aabc7b5">Шаблон с тремя типами слайдов: "Титульный", "Содержимое" и "Фото". Тип слайда можно настроить при его создании (Главная - Слайд - Кнопка дополнительно). В шаблоне внедрен шрифт Segoe UI Light поставляемый с операционной системой. К сожалению, шаблон требователен к ресурсам компьютера. Автор шаблона: Vlad Lipin, 16 лет. Новосибирск, Россия.</APDescription>
    <LocPublishedLinkedAssetsLookup xmlns="9d035d7d-02e5-4a00-8b62-9a556aabc7b5" xsi:nil="true"/>
    <UAProjectedTotalWords xmlns="9d035d7d-02e5-4a00-8b62-9a556aabc7b5" xsi:nil="true"/>
    <Provider xmlns="9d035d7d-02e5-4a00-8b62-9a556aabc7b5" xsi:nil="true"/>
    <ApprovalLog xmlns="9d035d7d-02e5-4a00-8b62-9a556aabc7b5" xsi:nil="true"/>
    <Component xmlns="91e8d559-4d54-460d-ba58-5d5027f88b4d" xsi:nil="true"/>
    <LastPublishResultLookup xmlns="9d035d7d-02e5-4a00-8b62-9a556aabc7b5" xsi:nil="true"/>
    <BusinessGroup xmlns="9d035d7d-02e5-4a00-8b62-9a556aabc7b5" xsi:nil="true"/>
    <PublishStatusLookup xmlns="9d035d7d-02e5-4a00-8b62-9a556aabc7b5">
      <Value>291781</Value>
      <Value>423597</Value>
    </PublishStatusLookup>
    <RecommendationsModifier xmlns="9d035d7d-02e5-4a00-8b62-9a556aabc7b5" xsi:nil="true"/>
    <SourceTitle xmlns="9d035d7d-02e5-4a00-8b62-9a556aabc7b5" xsi:nil="true"/>
    <AcquiredFrom xmlns="9d035d7d-02e5-4a00-8b62-9a556aabc7b5">Internal MS</AcquiredFrom>
    <CSXSubmissionMarket xmlns="9d035d7d-02e5-4a00-8b62-9a556aabc7b5">3</CSXSubmissionMarket>
    <Markets xmlns="9d035d7d-02e5-4a00-8b62-9a556aabc7b5">
      <Value>3</Value>
    </Markets>
    <OriginalSourceMarket xmlns="9d035d7d-02e5-4a00-8b62-9a556aabc7b5" xsi:nil="true"/>
    <ArtSampleDocs xmlns="9d035d7d-02e5-4a00-8b62-9a556aabc7b5" xsi:nil="true"/>
    <ShowIn xmlns="9d035d7d-02e5-4a00-8b62-9a556aabc7b5">Show everywhere</ShowIn>
    <TPClientViewer xmlns="9d035d7d-02e5-4a00-8b62-9a556aabc7b5" xsi:nil="true"/>
    <IntlLangReviewDate xmlns="9d035d7d-02e5-4a00-8b62-9a556aabc7b5" xsi:nil="true"/>
    <TPFriendlyName xmlns="9d035d7d-02e5-4a00-8b62-9a556aabc7b5" xsi:nil="true"/>
    <AverageRating xmlns="9d035d7d-02e5-4a00-8b62-9a556aabc7b5" xsi:nil="true"/>
    <AssetStart xmlns="9d035d7d-02e5-4a00-8b62-9a556aabc7b5">2011-05-12T11:58:49+00:00</AssetStart>
    <TPComponent xmlns="9d035d7d-02e5-4a00-8b62-9a556aabc7b5" xsi:nil="true"/>
    <CrawlForDependencies xmlns="9d035d7d-02e5-4a00-8b62-9a556aabc7b5">false</CrawlForDependencies>
    <FriendlyTitle xmlns="9d035d7d-02e5-4a00-8b62-9a556aabc7b5" xsi:nil="true"/>
    <LastModifiedDateTime xmlns="9d035d7d-02e5-4a00-8b62-9a556aabc7b5" xsi:nil="true"/>
    <LegacyData xmlns="9d035d7d-02e5-4a00-8b62-9a556aabc7b5" xsi:nil="true"/>
    <LocManualTestRequired xmlns="9d035d7d-02e5-4a00-8b62-9a556aabc7b5" xsi:nil="true"/>
    <Milestone xmlns="9d035d7d-02e5-4a00-8b62-9a556aabc7b5" xsi:nil="true"/>
    <ScenarioTagsTaxHTField0 xmlns="9d035d7d-02e5-4a00-8b62-9a556aabc7b5">
      <Terms xmlns="http://schemas.microsoft.com/office/infopath/2007/PartnerControls"/>
    </ScenarioTagsTaxHTField0>
    <TimesCloned xmlns="9d035d7d-02e5-4a00-8b62-9a556aabc7b5" xsi:nil="true"/>
    <ContentItem xmlns="9d035d7d-02e5-4a00-8b62-9a556aabc7b5" xsi:nil="true"/>
    <IsDeleted xmlns="9d035d7d-02e5-4a00-8b62-9a556aabc7b5">false</IsDeleted>
    <UACurrentWords xmlns="9d035d7d-02e5-4a00-8b62-9a556aabc7b5" xsi:nil="true"/>
    <AssetExpire xmlns="9d035d7d-02e5-4a00-8b62-9a556aabc7b5">2100-01-01T00:00:00+00:00</AssetExpire>
    <Description0 xmlns="91e8d559-4d54-460d-ba58-5d5027f88b4d" xsi:nil="true"/>
    <MachineTranslated xmlns="9d035d7d-02e5-4a00-8b62-9a556aabc7b5">false</MachineTranslated>
    <OutputCachingOn xmlns="9d035d7d-02e5-4a00-8b62-9a556aabc7b5">false</OutputCachingOn>
    <PlannedPubDate xmlns="9d035d7d-02e5-4a00-8b62-9a556aabc7b5" xsi:nil="true"/>
    <CSXUpdate xmlns="9d035d7d-02e5-4a00-8b62-9a556aabc7b5">false</CSXUpdate>
    <FeatureTagsTaxHTField0 xmlns="9d035d7d-02e5-4a00-8b62-9a556aabc7b5">
      <Terms xmlns="http://schemas.microsoft.com/office/infopath/2007/PartnerControls"/>
    </FeatureTagsTaxHTField0>
    <IntlLangReviewer xmlns="9d035d7d-02e5-4a00-8b62-9a556aabc7b5" xsi:nil="true"/>
    <LocOverallPreviewStatusLookup xmlns="9d035d7d-02e5-4a00-8b62-9a556aabc7b5" xsi:nil="true"/>
    <LocOverallPublishStatusLookup xmlns="9d035d7d-02e5-4a00-8b62-9a556aabc7b5" xsi:nil="true"/>
    <IntlLocPriority xmlns="9d035d7d-02e5-4a00-8b62-9a556aabc7b5" xsi:nil="true"/>
    <CSXSubmissionDate xmlns="9d035d7d-02e5-4a00-8b62-9a556aabc7b5">2011-05-12T11:58:48+00:00</CSXSubmissionDate>
    <OriginalRelease xmlns="9d035d7d-02e5-4a00-8b62-9a556aabc7b5">14</OriginalRelease>
    <LocMarketGroupTiers2 xmlns="9d035d7d-02e5-4a00-8b62-9a556aabc7b5" xsi:nil="true"/>
  </documentManagement>
</p:properties>
</file>

<file path=customXml/itemProps1.xml><?xml version="1.0" encoding="utf-8"?>
<ds:datastoreItem xmlns:ds="http://schemas.openxmlformats.org/officeDocument/2006/customXml" ds:itemID="{C14A8D57-F961-4C82-95EE-53050E8B68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33E59B-E07A-46E1-B1B3-BCD09E70A5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035d7d-02e5-4a00-8b62-9a556aabc7b5"/>
    <ds:schemaRef ds:uri="91e8d559-4d54-460d-ba58-5d5027f88b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75A83E-163F-47A8-A146-CF8643AFDE86}">
  <ds:schemaRefs>
    <ds:schemaRef ds:uri="http://schemas.microsoft.com/office/2006/metadata/properties"/>
    <ds:schemaRef ds:uri="http://schemas.microsoft.com/office/infopath/2007/PartnerControls"/>
    <ds:schemaRef ds:uri="9d035d7d-02e5-4a00-8b62-9a556aabc7b5"/>
    <ds:schemaRef ds:uri="91e8d559-4d54-460d-ba58-5d5027f88b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Человечество и космос</Template>
  <TotalTime>613</TotalTime>
  <Words>373</Words>
  <Application>Microsoft Office PowerPoint</Application>
  <PresentationFormat>Произвольный</PresentationFormat>
  <Paragraphs>64</Paragraphs>
  <Slides>14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Segoe UI</vt:lpstr>
      <vt:lpstr>Segoe UI Light</vt:lpstr>
      <vt:lpstr>Times New Roman</vt:lpstr>
      <vt:lpstr>Человечество и космос</vt:lpstr>
      <vt:lpstr>Cassini – Huygens </vt:lpstr>
      <vt:lpstr>Состав команды и роли</vt:lpstr>
      <vt:lpstr>Введение</vt:lpstr>
      <vt:lpstr>Описание миссии </vt:lpstr>
      <vt:lpstr>Описание миссии </vt:lpstr>
      <vt:lpstr>Математические модели</vt:lpstr>
      <vt:lpstr>Физическая модель</vt:lpstr>
      <vt:lpstr>Программная реализация</vt:lpstr>
      <vt:lpstr>Программная реализация</vt:lpstr>
      <vt:lpstr>Программная реализация</vt:lpstr>
      <vt:lpstr>Симуляция</vt:lpstr>
      <vt:lpstr>Симуляция</vt:lpstr>
      <vt:lpstr>Проектные итоги 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Cassini – Huygens</dc:title>
  <dc:creator>Vladimir Zaslavtsev</dc:creator>
  <cp:lastModifiedBy>yashelter ⁣⁣</cp:lastModifiedBy>
  <cp:revision>27</cp:revision>
  <dcterms:created xsi:type="dcterms:W3CDTF">2022-12-11T13:31:50Z</dcterms:created>
  <dcterms:modified xsi:type="dcterms:W3CDTF">2022-12-22T05:54:50Z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0x010100BB2780C3CC07BD4BAA623FF9571645580400D1570604EA743043A2641365C0E91715</vt:lpwstr>
  </property>
  <property fmtid="{D5CDD505-2E9C-101B-9397-08002B2CF9AE}" pid="3" name="ImageGenCounter">
    <vt:i4>0</vt:i4>
  </property>
  <property fmtid="{D5CDD505-2E9C-101B-9397-08002B2CF9AE}" pid="4" name="ImageGenStatus">
    <vt:i4>0</vt:i4>
  </property>
  <property fmtid="{D5CDD505-2E9C-101B-9397-08002B2CF9AE}" pid="5" name="Applications">
    <vt:lpwstr>53;#;#407;#</vt:lpwstr>
  </property>
  <property fmtid="{D5CDD505-2E9C-101B-9397-08002B2CF9AE}" pid="6" name="PolicheckCounter">
    <vt:i4>1</vt:i4>
  </property>
  <property fmtid="{D5CDD505-2E9C-101B-9397-08002B2CF9AE}" pid="7" name="ImageGenTimestamp">
    <vt:filetime>2011-05-12T11:58:48Z</vt:filetime>
  </property>
  <property fmtid="{D5CDD505-2E9C-101B-9397-08002B2CF9AE}" pid="8" name="PolicheckTimestamp">
    <vt:filetime>2011-05-12T13:46:24Z</vt:filetime>
  </property>
  <property fmtid="{D5CDD505-2E9C-101B-9397-08002B2CF9AE}" pid="9" name="PolicheckStatus">
    <vt:i4>3</vt:i4>
  </property>
</Properties>
</file>